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2.jpeg" ContentType="image/jpeg"/>
  <Override PartName="/ppt/media/image23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png" ContentType="image/png"/>
  <Override PartName="/ppt/media/image24.jpeg" ContentType="image/jpeg"/>
  <Override PartName="/ppt/media/image18.png" ContentType="image/png"/>
  <Override PartName="/ppt/media/image19.jpeg" ContentType="image/jpeg"/>
  <Override PartName="/ppt/media/image20.png" ContentType="image/png"/>
  <Override PartName="/ppt/media/image40.jpeg" ContentType="image/jpeg"/>
  <Override PartName="/ppt/media/image21.jpeg" ContentType="image/jpeg"/>
  <Override PartName="/ppt/media/image22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2.png" ContentType="image/png"/>
  <Override PartName="/ppt/media/image31.jpeg" ContentType="image/jpeg"/>
  <Override PartName="/ppt/media/image33.png" ContentType="image/png"/>
  <Override PartName="/ppt/media/image34.png" ContentType="image/pn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Δεύτερο επίπεδο διάρθρωσης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Τρίτο επίπεδο διάρθρωσης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Τέταρτο επίπεδο διάρθρωσης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Πέμπτο επίπεδο διάρθρωσης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Έκτο επίπεδο διάρθρωσης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Έβδομο επίπεδο διάρθρωσης</a:t>
            </a:r>
            <a:endParaRPr b="0" lang="el-G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Δεύτερο επίπεδο διάρθρωσης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Τρίτο επίπεδο διάρθρωσης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Τέταρτο επίπεδο διάρθρωσης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Πέμπτο επίπεδο διάρθρωσης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Έκτο επίπεδο διάρθρωσης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Έβδομο επίπεδο διάρθρωσης</a:t>
            </a:r>
            <a:endParaRPr b="0" lang="el-G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Δεύτερο επίπεδο διάρθρωσης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Τρίτο επίπεδο διάρθρωσης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Τέταρτο επίπεδο διάρθρωσης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Πέμπτο επίπεδο διάρθρωσης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Έκτο επίπεδο διάρθρωσης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Έβδομο επίπεδο διάρθρωσης</a:t>
            </a:r>
            <a:endParaRPr b="0" lang="el-G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ekathimerini.com/news/1165321/beekeeper-64-to-go-on-trial-for-causing-stamata-fire/" TargetMode="External"/><Relationship Id="rId2" Type="http://schemas.openxmlformats.org/officeDocument/2006/relationships/hyperlink" Target="https://www.ekathimerini.com/news/1165321/beekeeper-64-to-go-on-trial-for-causing-stamata-fire/" TargetMode="External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hyperlink" Target="https://earth.nullschool.net/#2021/07/27/0900Z/wind/surface/level/orthographic=-336.87,38.23,27418/loc=23.762,38.172" TargetMode="External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81 - TextBox"/>
          <p:cNvSpPr/>
          <p:nvPr/>
        </p:nvSpPr>
        <p:spPr>
          <a:xfrm>
            <a:off x="4032360" y="3854520"/>
            <a:ext cx="5176800" cy="96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83 - TextBox"/>
          <p:cNvSpPr/>
          <p:nvPr/>
        </p:nvSpPr>
        <p:spPr>
          <a:xfrm>
            <a:off x="1080000" y="6120000"/>
            <a:ext cx="6833160" cy="8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Διάθεση νερού πισίνας σε αυτόματο σύστημα πυρόσβεσης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900000" y="180000"/>
            <a:ext cx="7916400" cy="559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90 - TextBox"/>
          <p:cNvSpPr/>
          <p:nvPr/>
        </p:nvSpPr>
        <p:spPr>
          <a:xfrm>
            <a:off x="504000" y="301320"/>
            <a:ext cx="9064800" cy="125532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77933c"/>
                </a:solidFill>
                <a:latin typeface="Arial"/>
                <a:ea typeface="DejaVu Sans"/>
              </a:rPr>
              <a:t>Συνέπειες στο μικροκλίμα της περιοχής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49" name="91 - TextBox"/>
          <p:cNvSpPr/>
          <p:nvPr/>
        </p:nvSpPr>
        <p:spPr>
          <a:xfrm>
            <a:off x="685800" y="2464560"/>
            <a:ext cx="9064800" cy="484812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0" lang="el-GR" sz="2600" spc="-1" strike="noStrike">
                <a:solidFill>
                  <a:srgbClr val="000000"/>
                </a:solidFill>
                <a:latin typeface="Arial"/>
                <a:ea typeface="DejaVu Sans"/>
              </a:rPr>
              <a:t>Οι «Δροσουλίτες», η Ομάδα Ρομποτικής του Γυμνασίου Δροσιάς, παρουσιάζουν τις συνέπειες της πυρκαγιάς στο μικροκλίμα της περιοχής, χρησιμοποιώντας δορυφορικά δεδομένα.</a:t>
            </a:r>
            <a:endParaRPr b="0" lang="el-G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92 - TextBox"/>
          <p:cNvSpPr/>
          <p:nvPr/>
        </p:nvSpPr>
        <p:spPr>
          <a:xfrm>
            <a:off x="457200" y="0"/>
            <a:ext cx="9111600" cy="161748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Εντοπισμός της κατεστραμμένης περιοχής χρησιμοποιώντας</a:t>
            </a:r>
            <a:endParaRPr b="0" lang="el-G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Ανίχνευση καμένης περιοχής (Δορυφόρος Sentinel-2)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151" name="93 - Εικόνα" descr=""/>
          <p:cNvPicPr/>
          <p:nvPr/>
        </p:nvPicPr>
        <p:blipFill>
          <a:blip r:embed="rId1"/>
          <a:stretch/>
        </p:blipFill>
        <p:spPr>
          <a:xfrm>
            <a:off x="360" y="1620000"/>
            <a:ext cx="10072800" cy="5393160"/>
          </a:xfrm>
          <a:prstGeom prst="rect">
            <a:avLst/>
          </a:prstGeom>
          <a:ln w="0">
            <a:noFill/>
          </a:ln>
        </p:spPr>
      </p:pic>
      <p:sp>
        <p:nvSpPr>
          <p:cNvPr id="152" name="94 - Έλλειψη"/>
          <p:cNvSpPr/>
          <p:nvPr/>
        </p:nvSpPr>
        <p:spPr>
          <a:xfrm>
            <a:off x="4320000" y="5400000"/>
            <a:ext cx="713160" cy="353160"/>
          </a:xfrm>
          <a:prstGeom prst="ellipse">
            <a:avLst/>
          </a:prstGeom>
          <a:noFill/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-360" y="2045880"/>
            <a:ext cx="10074600" cy="4968360"/>
          </a:xfrm>
          <a:prstGeom prst="rect">
            <a:avLst/>
          </a:prstGeom>
          <a:ln w="0">
            <a:noFill/>
          </a:ln>
        </p:spPr>
      </p:pic>
      <p:sp>
        <p:nvSpPr>
          <p:cNvPr id="154" name=""/>
          <p:cNvSpPr/>
          <p:nvPr/>
        </p:nvSpPr>
        <p:spPr>
          <a:xfrm>
            <a:off x="1440000" y="540000"/>
            <a:ext cx="737424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Με το εργαλείο μέτρησης μετράται η καμένη περιοχή (περίπου 0,25 Km2 - Sentinel-2)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97 - TextBox"/>
          <p:cNvSpPr/>
          <p:nvPr/>
        </p:nvSpPr>
        <p:spPr>
          <a:xfrm>
            <a:off x="457200" y="0"/>
            <a:ext cx="9111600" cy="136908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000" spc="-1" strike="noStrike">
                <a:solidFill>
                  <a:srgbClr val="000000"/>
                </a:solidFill>
                <a:latin typeface="Arial"/>
                <a:ea typeface="DejaVu Sans"/>
              </a:rPr>
              <a:t>Εντοπισμός της περιοχής της πυρκαγιάς, χρησιμοποιώντας Sentinel-2</a:t>
            </a:r>
            <a:endParaRPr b="0" lang="el-GR" sz="4000" spc="-1" strike="noStrike">
              <a:latin typeface="Arial"/>
            </a:endParaRPr>
          </a:p>
        </p:txBody>
      </p:sp>
      <p:pic>
        <p:nvPicPr>
          <p:cNvPr id="156" name="98 - Εικόνα" descr=""/>
          <p:cNvPicPr/>
          <p:nvPr/>
        </p:nvPicPr>
        <p:blipFill>
          <a:blip r:embed="rId1"/>
          <a:stretch/>
        </p:blipFill>
        <p:spPr>
          <a:xfrm rot="3600">
            <a:off x="223200" y="1604880"/>
            <a:ext cx="9598680" cy="5074920"/>
          </a:xfrm>
          <a:prstGeom prst="rect">
            <a:avLst/>
          </a:prstGeom>
          <a:ln w="0">
            <a:noFill/>
          </a:ln>
        </p:spPr>
      </p:pic>
      <p:sp>
        <p:nvSpPr>
          <p:cNvPr id="157" name="99 - TextBox"/>
          <p:cNvSpPr/>
          <p:nvPr/>
        </p:nvSpPr>
        <p:spPr>
          <a:xfrm>
            <a:off x="720000" y="6660000"/>
            <a:ext cx="7913160" cy="59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Χρησιμοποιώντας την επιλογή False Color του δορυφόρου Sentinel-2, η ακριβής περιοχή της πυρκαγιάς μπορεί εύκολα να εντοπιστεί, για περαιτέρω διερεύνηση.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100 - TextBox"/>
          <p:cNvSpPr/>
          <p:nvPr/>
        </p:nvSpPr>
        <p:spPr>
          <a:xfrm>
            <a:off x="504000" y="0"/>
            <a:ext cx="9064800" cy="114048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  <a:ea typeface="DejaVu Sans"/>
              </a:rPr>
              <a:t>Καταγραφή της υγρασίας</a:t>
            </a:r>
            <a:endParaRPr b="0" lang="el-GR" sz="4400" spc="-1" strike="noStrike">
              <a:latin typeface="Arial"/>
            </a:endParaRPr>
          </a:p>
        </p:txBody>
      </p:sp>
      <p:pic>
        <p:nvPicPr>
          <p:cNvPr id="159" name="101 - Εικόνα" descr=""/>
          <p:cNvPicPr/>
          <p:nvPr/>
        </p:nvPicPr>
        <p:blipFill>
          <a:blip r:embed="rId1"/>
          <a:stretch/>
        </p:blipFill>
        <p:spPr>
          <a:xfrm>
            <a:off x="360000" y="1216080"/>
            <a:ext cx="9713160" cy="5323320"/>
          </a:xfrm>
          <a:prstGeom prst="rect">
            <a:avLst/>
          </a:prstGeom>
          <a:ln w="0">
            <a:noFill/>
          </a:ln>
        </p:spPr>
      </p:pic>
      <p:sp>
        <p:nvSpPr>
          <p:cNvPr id="160" name="102 - TextBox"/>
          <p:cNvSpPr/>
          <p:nvPr/>
        </p:nvSpPr>
        <p:spPr>
          <a:xfrm>
            <a:off x="1061640" y="6674400"/>
            <a:ext cx="7553160" cy="3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Δραματική μείωση της υγρασίας μετά την πυρκαγιά (Sentinel -2)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6840000" y="3780000"/>
            <a:ext cx="360" cy="540000"/>
          </a:xfrm>
          <a:prstGeom prst="line">
            <a:avLst/>
          </a:prstGeom>
          <a:ln w="0">
            <a:solidFill>
              <a:srgbClr val="855d5d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"/>
          <p:cNvSpPr/>
          <p:nvPr/>
        </p:nvSpPr>
        <p:spPr>
          <a:xfrm>
            <a:off x="6480000" y="3348360"/>
            <a:ext cx="89352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l-GR" sz="1200" spc="-1" strike="noStrike">
                <a:solidFill>
                  <a:srgbClr val="c9211e"/>
                </a:solidFill>
                <a:latin typeface="Arial"/>
                <a:ea typeface="DejaVu Sans"/>
              </a:rPr>
              <a:t>Date of Fire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103 - TextBox"/>
          <p:cNvSpPr/>
          <p:nvPr/>
        </p:nvSpPr>
        <p:spPr>
          <a:xfrm>
            <a:off x="504000" y="301320"/>
            <a:ext cx="9064800" cy="125532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  <a:ea typeface="DejaVu Sans"/>
              </a:rPr>
              <a:t>Δείκτης διακύμανσης της βλάστησης (NDVI)</a:t>
            </a:r>
            <a:endParaRPr b="0" lang="el-GR" sz="4400" spc="-1" strike="noStrike">
              <a:latin typeface="Arial"/>
            </a:endParaRPr>
          </a:p>
        </p:txBody>
      </p:sp>
      <p:pic>
        <p:nvPicPr>
          <p:cNvPr id="164" name="104 - Εικόνα" descr=""/>
          <p:cNvPicPr/>
          <p:nvPr/>
        </p:nvPicPr>
        <p:blipFill>
          <a:blip r:embed="rId1"/>
          <a:stretch/>
        </p:blipFill>
        <p:spPr>
          <a:xfrm>
            <a:off x="109800" y="1620000"/>
            <a:ext cx="9614520" cy="4670280"/>
          </a:xfrm>
          <a:prstGeom prst="rect">
            <a:avLst/>
          </a:prstGeom>
          <a:ln w="0">
            <a:noFill/>
          </a:ln>
        </p:spPr>
      </p:pic>
      <p:sp>
        <p:nvSpPr>
          <p:cNvPr id="165" name="105 - TextBox"/>
          <p:cNvSpPr/>
          <p:nvPr/>
        </p:nvSpPr>
        <p:spPr>
          <a:xfrm>
            <a:off x="900000" y="6480000"/>
            <a:ext cx="8453160" cy="3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Μεγάλη πτώση στη βλάστηση μετά την πυρκαγιά (Sentinel-2)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 flipH="1">
            <a:off x="5949360" y="3777120"/>
            <a:ext cx="161280" cy="54576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"/>
          <p:cNvSpPr/>
          <p:nvPr/>
        </p:nvSpPr>
        <p:spPr>
          <a:xfrm>
            <a:off x="5940000" y="3420000"/>
            <a:ext cx="6681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l-GR" sz="1200" spc="-1" strike="noStrike">
                <a:solidFill>
                  <a:srgbClr val="c9211e"/>
                </a:solidFill>
                <a:latin typeface="Arial"/>
                <a:ea typeface="DejaVu Sans"/>
              </a:rPr>
              <a:t>Date of</a:t>
            </a:r>
            <a:endParaRPr b="0" lang="el-G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200" spc="-1" strike="noStrike">
                <a:solidFill>
                  <a:srgbClr val="c9211e"/>
                </a:solidFill>
                <a:latin typeface="Arial"/>
                <a:ea typeface="DejaVu Sans"/>
              </a:rPr>
              <a:t>fire</a:t>
            </a:r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106 - TextBox"/>
          <p:cNvSpPr/>
          <p:nvPr/>
        </p:nvSpPr>
        <p:spPr>
          <a:xfrm>
            <a:off x="504000" y="0"/>
            <a:ext cx="9064800" cy="155664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  <a:ea typeface="DejaVu Sans"/>
              </a:rPr>
              <a:t>Καταγραφή συγκεντρώσεων CO  (Sentinel-5)</a:t>
            </a:r>
            <a:endParaRPr b="0" lang="el-GR" sz="4400" spc="-1" strike="noStrike">
              <a:latin typeface="Arial"/>
            </a:endParaRPr>
          </a:p>
        </p:txBody>
      </p:sp>
      <p:pic>
        <p:nvPicPr>
          <p:cNvPr id="169" name="107 - Εικόνα" descr=""/>
          <p:cNvPicPr/>
          <p:nvPr/>
        </p:nvPicPr>
        <p:blipFill>
          <a:blip r:embed="rId1"/>
          <a:stretch/>
        </p:blipFill>
        <p:spPr>
          <a:xfrm>
            <a:off x="180000" y="1459080"/>
            <a:ext cx="9353160" cy="5014440"/>
          </a:xfrm>
          <a:prstGeom prst="rect">
            <a:avLst/>
          </a:prstGeom>
          <a:ln w="0">
            <a:noFill/>
          </a:ln>
        </p:spPr>
      </p:pic>
      <p:sp>
        <p:nvSpPr>
          <p:cNvPr id="170" name="108 - TextBox"/>
          <p:cNvSpPr/>
          <p:nvPr/>
        </p:nvSpPr>
        <p:spPr>
          <a:xfrm>
            <a:off x="914400" y="6597720"/>
            <a:ext cx="7358760" cy="59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Μια κορύφωση σε δεδομένα δηλητηριώδους CO εντοπίζεται εύκολα την ημερομηνία της πυρκαγιάς  (Sentinel -5)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5677560" y="3960000"/>
            <a:ext cx="180000" cy="54000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"/>
          <p:cNvSpPr/>
          <p:nvPr/>
        </p:nvSpPr>
        <p:spPr>
          <a:xfrm>
            <a:off x="4777560" y="3600000"/>
            <a:ext cx="1073520" cy="48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l-GR" sz="1400" spc="-1" strike="noStrike">
                <a:solidFill>
                  <a:srgbClr val="c9211e"/>
                </a:solidFill>
                <a:latin typeface="Arial"/>
                <a:ea typeface="DejaVu Sans"/>
              </a:rPr>
              <a:t>Date of fire</a:t>
            </a:r>
            <a:endParaRPr b="0" lang="el-G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109 - TextBox"/>
          <p:cNvSpPr/>
          <p:nvPr/>
        </p:nvSpPr>
        <p:spPr>
          <a:xfrm>
            <a:off x="305280" y="2160"/>
            <a:ext cx="9064800" cy="125532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  <a:ea typeface="DejaVu Sans"/>
              </a:rPr>
              <a:t>Καταγραφή αερολυμάτων</a:t>
            </a:r>
            <a:endParaRPr b="0" lang="el-GR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  <a:ea typeface="DejaVu Sans"/>
              </a:rPr>
              <a:t>(Sentinel-5)</a:t>
            </a:r>
            <a:endParaRPr b="0" lang="el-GR" sz="4400" spc="-1" strike="noStrike">
              <a:latin typeface="Arial"/>
            </a:endParaRPr>
          </a:p>
        </p:txBody>
      </p:sp>
      <p:pic>
        <p:nvPicPr>
          <p:cNvPr id="174" name="110 - Εικόνα" descr=""/>
          <p:cNvPicPr/>
          <p:nvPr/>
        </p:nvPicPr>
        <p:blipFill>
          <a:blip r:embed="rId1"/>
          <a:stretch/>
        </p:blipFill>
        <p:spPr>
          <a:xfrm>
            <a:off x="360" y="1260000"/>
            <a:ext cx="10072800" cy="5423760"/>
          </a:xfrm>
          <a:prstGeom prst="rect">
            <a:avLst/>
          </a:prstGeom>
          <a:ln w="0">
            <a:noFill/>
          </a:ln>
        </p:spPr>
      </p:pic>
      <p:sp>
        <p:nvSpPr>
          <p:cNvPr id="175" name="111 - TextBox"/>
          <p:cNvSpPr/>
          <p:nvPr/>
        </p:nvSpPr>
        <p:spPr>
          <a:xfrm>
            <a:off x="1080000" y="6673680"/>
            <a:ext cx="7373160" cy="59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Υψηλή κορυφή λεπτών στερεών σωματιδίων στον αέρα την ημερομηνία της πυρκαγιάς (Sentinel - 5)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 flipV="1">
            <a:off x="5940000" y="4320000"/>
            <a:ext cx="180000" cy="36000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"/>
          <p:cNvSpPr/>
          <p:nvPr/>
        </p:nvSpPr>
        <p:spPr>
          <a:xfrm>
            <a:off x="5580000" y="4680000"/>
            <a:ext cx="104904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l-GR" sz="1400" spc="-1" strike="noStrike">
                <a:solidFill>
                  <a:srgbClr val="c9211e"/>
                </a:solidFill>
                <a:latin typeface="Arial"/>
                <a:ea typeface="DejaVu Sans"/>
              </a:rPr>
              <a:t>Date of fire</a:t>
            </a:r>
            <a:endParaRPr b="0" lang="el-G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"/>
          <p:cNvSpPr/>
          <p:nvPr/>
        </p:nvSpPr>
        <p:spPr>
          <a:xfrm>
            <a:off x="720000" y="180000"/>
            <a:ext cx="8636400" cy="71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l-GR" sz="2200" spc="-1" strike="noStrike">
                <a:solidFill>
                  <a:srgbClr val="000000"/>
                </a:solidFill>
                <a:latin typeface="Arial"/>
                <a:ea typeface="DejaVu Sans"/>
              </a:rPr>
              <a:t>Ανίχνευση της θερμοκρασίας στην καμένη περιοχή και σε μια περιοχή δίπλα της (Landsat-8)</a:t>
            </a:r>
            <a:endParaRPr b="0" lang="el-GR" sz="2200" spc="-1" strike="noStrike"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3206880" y="894240"/>
            <a:ext cx="6871320" cy="3307320"/>
          </a:xfrm>
          <a:prstGeom prst="rect">
            <a:avLst/>
          </a:prstGeom>
          <a:ln w="0">
            <a:noFill/>
          </a:ln>
        </p:spPr>
      </p:pic>
      <p:pic>
        <p:nvPicPr>
          <p:cNvPr id="180" name="" descr=""/>
          <p:cNvPicPr/>
          <p:nvPr/>
        </p:nvPicPr>
        <p:blipFill>
          <a:blip r:embed="rId2"/>
          <a:stretch/>
        </p:blipFill>
        <p:spPr>
          <a:xfrm>
            <a:off x="0" y="4204080"/>
            <a:ext cx="6923520" cy="333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296400" cy="4090320"/>
          </a:xfrm>
          <a:prstGeom prst="rect">
            <a:avLst/>
          </a:prstGeom>
          <a:ln w="0">
            <a:noFill/>
          </a:ln>
        </p:spPr>
      </p:pic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0" y="4113360"/>
            <a:ext cx="5839200" cy="3443760"/>
          </a:xfrm>
          <a:prstGeom prst="rect">
            <a:avLst/>
          </a:prstGeom>
          <a:ln w="0">
            <a:noFill/>
          </a:ln>
        </p:spPr>
      </p:pic>
      <p:sp>
        <p:nvSpPr>
          <p:cNvPr id="183" name=""/>
          <p:cNvSpPr/>
          <p:nvPr/>
        </p:nvSpPr>
        <p:spPr>
          <a:xfrm flipH="1" flipV="1">
            <a:off x="4984560" y="1792800"/>
            <a:ext cx="47880" cy="914040"/>
          </a:xfrm>
          <a:prstGeom prst="line">
            <a:avLst/>
          </a:prstGeom>
          <a:ln w="0">
            <a:solidFill>
              <a:srgbClr val="f10d0c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"/>
          <p:cNvSpPr/>
          <p:nvPr/>
        </p:nvSpPr>
        <p:spPr>
          <a:xfrm>
            <a:off x="4680000" y="2520000"/>
            <a:ext cx="107640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l-GR" sz="1500" spc="-1" strike="noStrike">
                <a:solidFill>
                  <a:srgbClr val="c9211e"/>
                </a:solidFill>
                <a:latin typeface="Arial"/>
                <a:ea typeface="DejaVu Sans"/>
              </a:rPr>
              <a:t>Date of fire</a:t>
            </a:r>
            <a:endParaRPr b="0" lang="el-GR" sz="1500" spc="-1" strike="noStrike"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4684680" y="6379200"/>
            <a:ext cx="1256400" cy="93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l-GR" sz="1500" spc="-1" strike="noStrike">
                <a:solidFill>
                  <a:srgbClr val="c9211e"/>
                </a:solidFill>
                <a:latin typeface="Arial"/>
                <a:ea typeface="DejaVu Sans"/>
              </a:rPr>
              <a:t>Date of fire</a:t>
            </a:r>
            <a:endParaRPr b="0" lang="el-GR" sz="1500" spc="-1" strike="noStrike"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 flipH="1" flipV="1">
            <a:off x="4619880" y="5943960"/>
            <a:ext cx="47880" cy="914040"/>
          </a:xfrm>
          <a:prstGeom prst="line">
            <a:avLst/>
          </a:prstGeom>
          <a:ln w="0">
            <a:solidFill>
              <a:srgbClr val="f10d0c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"/>
          <p:cNvSpPr/>
          <p:nvPr/>
        </p:nvSpPr>
        <p:spPr>
          <a:xfrm>
            <a:off x="6660000" y="1980000"/>
            <a:ext cx="3056400" cy="26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l-GR" sz="2600" spc="-1" strike="noStrike">
                <a:solidFill>
                  <a:srgbClr val="000000"/>
                </a:solidFill>
                <a:latin typeface="Arial"/>
                <a:ea typeface="DejaVu Sans"/>
              </a:rPr>
              <a:t>Η θερμοκρασία στο καμένο δάσος είναι υψηλότερη σε σύγκριση με το δάσος ακριβώς δίπλα του όλο τον χρόνο!</a:t>
            </a:r>
            <a:endParaRPr b="0" lang="el-G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l-GR" sz="2600" spc="-1" strike="noStrike">
                <a:solidFill>
                  <a:srgbClr val="000000"/>
                </a:solidFill>
                <a:latin typeface="Arial"/>
                <a:ea typeface="DejaVu Sans"/>
              </a:rPr>
              <a:t>(Landsat-8)</a:t>
            </a:r>
            <a:endParaRPr b="0" lang="el-G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84 - Εικόνα" descr=""/>
          <p:cNvPicPr/>
          <p:nvPr/>
        </p:nvPicPr>
        <p:blipFill>
          <a:blip r:embed="rId1"/>
          <a:stretch/>
        </p:blipFill>
        <p:spPr>
          <a:xfrm>
            <a:off x="1260000" y="526320"/>
            <a:ext cx="7894800" cy="4686840"/>
          </a:xfrm>
          <a:prstGeom prst="rect">
            <a:avLst/>
          </a:prstGeom>
          <a:ln w="0">
            <a:noFill/>
          </a:ln>
        </p:spPr>
      </p:pic>
      <p:sp>
        <p:nvSpPr>
          <p:cNvPr id="118" name="85 - TextBox"/>
          <p:cNvSpPr/>
          <p:nvPr/>
        </p:nvSpPr>
        <p:spPr>
          <a:xfrm>
            <a:off x="1600200" y="5546880"/>
            <a:ext cx="4943880" cy="8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Μεταξύ των συνεπειών της κλιματικής κρίσης είναι: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1) Οι πυρκαγιές είναι πολύ δύσκολο να σβήσουν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2) Ξηρασία – λειψυδρία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112 - TextBox"/>
          <p:cNvSpPr/>
          <p:nvPr/>
        </p:nvSpPr>
        <p:spPr>
          <a:xfrm>
            <a:off x="457200" y="342360"/>
            <a:ext cx="9064800" cy="125532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  <a:ea typeface="DejaVu Sans"/>
              </a:rPr>
              <a:t>Λύση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89" name="113 - TextBox"/>
          <p:cNvSpPr/>
          <p:nvPr/>
        </p:nvSpPr>
        <p:spPr>
          <a:xfrm>
            <a:off x="504000" y="1841040"/>
            <a:ext cx="9064800" cy="484812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  <a:ea typeface="DejaVu Sans"/>
              </a:rPr>
              <a:t>Οι «Δροσουλίτες» πραγματοποίησαν έρευνα και προτείνουν εναλλακτικές λύσεις για την προστασία της περιοχής (ανθρώπινες ζωές, περιβάλλον και περιουσίες) από παρόμοιες καταστροφές στο μέλλον.</a:t>
            </a:r>
            <a:endParaRPr b="0" lang="el-G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1 - Τίτλος"/>
          <p:cNvSpPr/>
          <p:nvPr/>
        </p:nvSpPr>
        <p:spPr>
          <a:xfrm>
            <a:off x="504000" y="301320"/>
            <a:ext cx="9064800" cy="12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Δίκτυο πυροσβεστήρων, τροφοδοτούμενο από δεξαμενές κολύμβησης</a:t>
            </a:r>
            <a:endParaRPr b="0" lang="el-GR" sz="2600" spc="-1" strike="noStrike">
              <a:latin typeface="Arial"/>
            </a:endParaRPr>
          </a:p>
        </p:txBody>
      </p:sp>
      <p:sp>
        <p:nvSpPr>
          <p:cNvPr id="191" name="2 - Θέση κειμένου"/>
          <p:cNvSpPr/>
          <p:nvPr/>
        </p:nvSpPr>
        <p:spPr>
          <a:xfrm>
            <a:off x="504000" y="1769040"/>
            <a:ext cx="9064800" cy="48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"/>
          <p:cNvSpPr/>
          <p:nvPr/>
        </p:nvSpPr>
        <p:spPr>
          <a:xfrm>
            <a:off x="900000" y="1800000"/>
            <a:ext cx="8455320" cy="16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DejaVu Sans"/>
              </a:rPr>
              <a:t>H ιδέα είναι να χρησιμοποιηθεί το νερό που βρίσκεται στις πισίνες της περιοχής για πυρόσβεση</a:t>
            </a:r>
            <a:endParaRPr b="0" lang="el-GR" sz="2200" spc="-1" strike="noStrike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DejaVu Sans"/>
              </a:rPr>
              <a:t>Όταν έρθει η ώρα να αντικατασταθεί το νερό της πισίνας θα συλλέγεται σε δεξαμενές, οι οποίες θα συνδέονται με ένα δίκτυο πυροσβεστήρων.</a:t>
            </a:r>
            <a:endParaRPr b="0" lang="el-GR" sz="2200" spc="-1" strike="noStrike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  <a:ea typeface="DejaVu Sans"/>
              </a:rPr>
              <a:t>Εναλλακτικά, τα πυροσβεστικά οχήματα μπορούν να αντλούν νερό από αυτές τις δεξαμενές.</a:t>
            </a:r>
            <a:endParaRPr b="0" lang="el-G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1 - Τίτλος"/>
          <p:cNvSpPr/>
          <p:nvPr/>
        </p:nvSpPr>
        <p:spPr>
          <a:xfrm>
            <a:off x="504000" y="113760"/>
            <a:ext cx="9064800" cy="102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4a452a"/>
                </a:solidFill>
                <a:latin typeface="Arial"/>
                <a:ea typeface="DejaVu Sans"/>
              </a:rPr>
              <a:t>Εγκατάσταση αισθητήρων πυρκαγιάς που καλύπτουν την περιοχή </a:t>
            </a:r>
            <a:endParaRPr b="0" lang="el-GR" sz="3200" spc="-1" strike="noStrike">
              <a:latin typeface="Arial"/>
            </a:endParaRPr>
          </a:p>
        </p:txBody>
      </p:sp>
      <p:sp>
        <p:nvSpPr>
          <p:cNvPr id="194" name="2 - Θέση κειμένου"/>
          <p:cNvSpPr/>
          <p:nvPr/>
        </p:nvSpPr>
        <p:spPr>
          <a:xfrm>
            <a:off x="504000" y="1769040"/>
            <a:ext cx="9064800" cy="48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5" name="Picture 2" descr=""/>
          <p:cNvPicPr/>
          <p:nvPr/>
        </p:nvPicPr>
        <p:blipFill>
          <a:blip r:embed="rId1"/>
          <a:stretch/>
        </p:blipFill>
        <p:spPr>
          <a:xfrm>
            <a:off x="457200" y="1143000"/>
            <a:ext cx="3746160" cy="3426480"/>
          </a:xfrm>
          <a:prstGeom prst="rect">
            <a:avLst/>
          </a:prstGeom>
          <a:ln w="9525">
            <a:noFill/>
          </a:ln>
        </p:spPr>
      </p:pic>
      <p:pic>
        <p:nvPicPr>
          <p:cNvPr id="196" name="Picture 3" descr=""/>
          <p:cNvPicPr/>
          <p:nvPr/>
        </p:nvPicPr>
        <p:blipFill>
          <a:blip r:embed="rId2"/>
          <a:stretch/>
        </p:blipFill>
        <p:spPr>
          <a:xfrm>
            <a:off x="6629400" y="1143000"/>
            <a:ext cx="3193560" cy="2145960"/>
          </a:xfrm>
          <a:prstGeom prst="rect">
            <a:avLst/>
          </a:prstGeom>
          <a:ln w="9525">
            <a:noFill/>
          </a:ln>
        </p:spPr>
      </p:pic>
      <p:pic>
        <p:nvPicPr>
          <p:cNvPr id="197" name="Picture 4" descr=""/>
          <p:cNvPicPr/>
          <p:nvPr/>
        </p:nvPicPr>
        <p:blipFill>
          <a:blip r:embed="rId3"/>
          <a:stretch/>
        </p:blipFill>
        <p:spPr>
          <a:xfrm>
            <a:off x="4343400" y="1160640"/>
            <a:ext cx="2026800" cy="3180240"/>
          </a:xfrm>
          <a:prstGeom prst="rect">
            <a:avLst/>
          </a:prstGeom>
          <a:ln w="9525">
            <a:noFill/>
          </a:ln>
        </p:spPr>
      </p:pic>
      <p:sp>
        <p:nvSpPr>
          <p:cNvPr id="198" name=""/>
          <p:cNvSpPr/>
          <p:nvPr/>
        </p:nvSpPr>
        <p:spPr>
          <a:xfrm>
            <a:off x="326520" y="4584600"/>
            <a:ext cx="8814960" cy="20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Το Insight Robotics Wildfire Detection System αποτελείται από ένα δίκτυο πλήρως αυτοματοποιημένων ρομπότ InsightFD1, εξοπλισμένων με προηγμένους θερμικούς αισθητήρες που διαθέτουν  λογισμικο επεξεργασίας εικόνας.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*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Κάλυψη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Κάθε ρομπότ με αισθητήρες μπορεί να σαρώσει έως και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 km 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δάσους σε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διάμετρο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*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Ακρίβεια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Πλήρως αυτοματοποιημένο σύστημα έχει αποδεδειγμένο ποσοστό ανίχνευσης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100%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*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Χρόνοι απόκρισης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Μειώνει τους χρόνους απόκρισης από τρεις ώρες σε μόλις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15 λεπτά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* Το δίκτυο των ρομπότ επικοινωνεί με μια κεντρική πλατφόρμα που βασίζεται στο σύννεφο gis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3960" y="1810440"/>
            <a:ext cx="10076040" cy="4894560"/>
          </a:xfrm>
          <a:prstGeom prst="rect">
            <a:avLst/>
          </a:prstGeom>
          <a:ln w="0">
            <a:noFill/>
          </a:ln>
        </p:spPr>
      </p:pic>
      <p:sp>
        <p:nvSpPr>
          <p:cNvPr id="200" name=""/>
          <p:cNvSpPr/>
          <p:nvPr/>
        </p:nvSpPr>
        <p:spPr>
          <a:xfrm>
            <a:off x="3636000" y="3708000"/>
            <a:ext cx="1075680" cy="895680"/>
          </a:xfrm>
          <a:prstGeom prst="ellipse">
            <a:avLst/>
          </a:prstGeom>
          <a:noFill/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500" spc="-1" strike="noStrike">
                <a:solidFill>
                  <a:srgbClr val="729fcf"/>
                </a:solidFill>
                <a:latin typeface="Arial"/>
                <a:ea typeface="DejaVu Sans"/>
              </a:rPr>
              <a:t>Pool</a:t>
            </a:r>
            <a:endParaRPr b="0" lang="el-GR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500" spc="-1" strike="noStrike">
                <a:solidFill>
                  <a:srgbClr val="729fcf"/>
                </a:solidFill>
                <a:latin typeface="Arial"/>
                <a:ea typeface="DejaVu Sans"/>
              </a:rPr>
              <a:t>Network</a:t>
            </a:r>
            <a:endParaRPr b="0" lang="el-GR" sz="1500" spc="-1" strike="noStrike"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6300000" y="2880000"/>
            <a:ext cx="464040" cy="535680"/>
          </a:xfrm>
          <a:prstGeom prst="ellipse">
            <a:avLst/>
          </a:prstGeom>
          <a:noFill/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>
            <a:noAutofit/>
          </a:bodyPr>
          <a:p>
            <a:pPr>
              <a:lnSpc>
                <a:spcPct val="100000"/>
              </a:lnSpc>
            </a:pPr>
            <a:r>
              <a:rPr b="0" lang="el-GR" sz="1200" spc="-1" strike="noStrike">
                <a:solidFill>
                  <a:srgbClr val="b4c7dc"/>
                </a:solidFill>
                <a:latin typeface="Arial"/>
                <a:ea typeface="DejaVu Sans"/>
              </a:rPr>
              <a:t>InsightFD1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 rot="17153400">
            <a:off x="5189400" y="4408200"/>
            <a:ext cx="2695680" cy="85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l-GR" sz="1400" spc="-1" strike="noStrike">
                <a:solidFill>
                  <a:srgbClr val="b4c7dc"/>
                </a:solidFill>
                <a:latin typeface="Arial"/>
                <a:ea typeface="DejaVu Sans"/>
              </a:rPr>
              <a:t>Robot Detection Radius</a:t>
            </a:r>
            <a:endParaRPr b="0" lang="el-GR" sz="1400" spc="-1" strike="noStrike"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1143000" y="603360"/>
            <a:ext cx="7735680" cy="76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l-GR" sz="2400" spc="-1" strike="noStrike">
                <a:solidFill>
                  <a:srgbClr val="000000"/>
                </a:solidFill>
                <a:latin typeface="Arial"/>
                <a:ea typeface="DejaVu Sans"/>
              </a:rPr>
              <a:t>Τοποθεσία και ακτίνα ανίχνευσης ρομπότ (InsightFD1)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1 - Τίτλος"/>
          <p:cNvSpPr/>
          <p:nvPr/>
        </p:nvSpPr>
        <p:spPr>
          <a:xfrm>
            <a:off x="457200" y="685800"/>
            <a:ext cx="9064800" cy="12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31859c"/>
                </a:solidFill>
                <a:latin typeface="Arial"/>
                <a:ea typeface="DejaVu Sans"/>
              </a:rPr>
              <a:t>Υπάρχουσες πισίνες στην  περιοχή (Google Earth)</a:t>
            </a:r>
            <a:endParaRPr b="0" lang="el-GR" sz="2800" spc="-1" strike="noStrike">
              <a:latin typeface="Arial"/>
            </a:endParaRPr>
          </a:p>
        </p:txBody>
      </p:sp>
      <p:sp>
        <p:nvSpPr>
          <p:cNvPr id="205" name="2 - Θέση κειμένου"/>
          <p:cNvSpPr/>
          <p:nvPr/>
        </p:nvSpPr>
        <p:spPr>
          <a:xfrm>
            <a:off x="504000" y="1769040"/>
            <a:ext cx="9064800" cy="48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6" name="114 - Εικόνα" descr=""/>
          <p:cNvPicPr/>
          <p:nvPr/>
        </p:nvPicPr>
        <p:blipFill>
          <a:blip r:embed="rId1"/>
          <a:stretch/>
        </p:blipFill>
        <p:spPr>
          <a:xfrm>
            <a:off x="5400" y="1828800"/>
            <a:ext cx="10072800" cy="575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"/>
          <p:cNvSpPr/>
          <p:nvPr/>
        </p:nvSpPr>
        <p:spPr>
          <a:xfrm>
            <a:off x="1043280" y="249840"/>
            <a:ext cx="7193880" cy="65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  <a:ea typeface="DejaVu Sans"/>
              </a:rPr>
              <a:t>Υποθέτοντας ότι η ακτίνα κάθε πυροσβεστήρα είναι περίπου 50 μέτρα, το φράγμα νερού απεικονίζεται παρακάτω:</a:t>
            </a:r>
            <a:endParaRPr b="0" lang="el-GR" sz="2000" spc="-1" strike="noStrike"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0" y="972000"/>
            <a:ext cx="10074240" cy="5614920"/>
          </a:xfrm>
          <a:prstGeom prst="rect">
            <a:avLst/>
          </a:prstGeom>
          <a:ln w="0">
            <a:noFill/>
          </a:ln>
        </p:spPr>
      </p:pic>
      <p:sp>
        <p:nvSpPr>
          <p:cNvPr id="209" name=""/>
          <p:cNvSpPr/>
          <p:nvPr/>
        </p:nvSpPr>
        <p:spPr>
          <a:xfrm>
            <a:off x="720000" y="6660000"/>
            <a:ext cx="7733880" cy="59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Αυτό το δίκτυο θα μπορούσε να σταματήσει τη φωτιά που προέρχεται τόσο από κοντινό δάσος όσο και από αστική περιοχή (π.χ. πυρκαγιά από τσιγάρο ή μπάρμπεκιου)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"/>
          <p:cNvSpPr/>
          <p:nvPr/>
        </p:nvSpPr>
        <p:spPr>
          <a:xfrm>
            <a:off x="1080000" y="259200"/>
            <a:ext cx="7913880" cy="4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l-GR" sz="2400" spc="-1" strike="noStrike">
                <a:solidFill>
                  <a:srgbClr val="000000"/>
                </a:solidFill>
                <a:latin typeface="Arial"/>
                <a:ea typeface="DejaVu Sans"/>
              </a:rPr>
              <a:t>Θέα από την κορυφή του λόφου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0" y="783360"/>
            <a:ext cx="10074240" cy="5614920"/>
          </a:xfrm>
          <a:prstGeom prst="rect">
            <a:avLst/>
          </a:prstGeom>
          <a:ln w="0">
            <a:noFill/>
          </a:ln>
        </p:spPr>
      </p:pic>
      <p:sp>
        <p:nvSpPr>
          <p:cNvPr id="212" name=""/>
          <p:cNvSpPr/>
          <p:nvPr/>
        </p:nvSpPr>
        <p:spPr>
          <a:xfrm>
            <a:off x="590400" y="6460560"/>
            <a:ext cx="8093880" cy="8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Όταν έρθει η ώρα να αντικατασταθεί το νερό της πισίνας, το παλιό νερό θα συγκεντρωθεί σε δεξαμενές. Αυτό μπορεί να χρησιμοποιηθεί από το δίκτυο πυροσβεστήρων, ή ακόμα και από οχήματα της πυροσβεστικής.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0" y="972000"/>
            <a:ext cx="10077480" cy="5618160"/>
          </a:xfrm>
          <a:prstGeom prst="rect">
            <a:avLst/>
          </a:prstGeom>
          <a:ln w="0">
            <a:noFill/>
          </a:ln>
        </p:spPr>
      </p:pic>
      <p:sp>
        <p:nvSpPr>
          <p:cNvPr id="214" name=""/>
          <p:cNvSpPr/>
          <p:nvPr/>
        </p:nvSpPr>
        <p:spPr>
          <a:xfrm>
            <a:off x="1355760" y="114120"/>
            <a:ext cx="7557120" cy="8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Δημιουργία Δικτύου Πυροσβεστήρων δύο επιπέδων  </a:t>
            </a:r>
            <a:endParaRPr b="0" lang="el-G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(κίτρινη γραμμή - εξωτερική και κόκκινη γραμμή - εσωτερική)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720000" y="6660000"/>
            <a:ext cx="7557120" cy="59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Κύκλοι με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διακεκομμένες γραμμές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απεικονίζουν τη θέση των επιπλέον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πυροσβεστήρων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όπου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δεν υπάρχει πισίνα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"/>
          <p:cNvSpPr/>
          <p:nvPr/>
        </p:nvSpPr>
        <p:spPr>
          <a:xfrm>
            <a:off x="-360" y="1388880"/>
            <a:ext cx="10074240" cy="490788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504000" y="0"/>
            <a:ext cx="906588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Το σύστημά μας μπορεί να προσφέρει ένα φράγμα για να σταματήσει η φωτιά και  να μην περάσει στο παρθένο δάσος της Πεντέλης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>
            <a:off x="5040000" y="1980000"/>
            <a:ext cx="2693880" cy="34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l-GR" sz="1800" spc="-1" strike="noStrike">
                <a:solidFill>
                  <a:srgbClr val="ffffff"/>
                </a:solidFill>
                <a:latin typeface="Arial"/>
                <a:ea typeface="DejaVu Sans"/>
              </a:rPr>
              <a:t>Δίκτυο </a:t>
            </a:r>
            <a:endParaRPr b="0" lang="el-G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l-GR" sz="1800" spc="-1" strike="noStrike">
                <a:solidFill>
                  <a:srgbClr val="ffffff"/>
                </a:solidFill>
                <a:latin typeface="Arial"/>
                <a:ea typeface="DejaVu Sans"/>
              </a:rPr>
              <a:t>από πισίνες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 rot="1563000">
            <a:off x="2873880" y="3870720"/>
            <a:ext cx="2693880" cy="59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l-GR" sz="1800" spc="-1" strike="noStrike">
                <a:solidFill>
                  <a:srgbClr val="ffffff"/>
                </a:solidFill>
                <a:latin typeface="Arial"/>
                <a:ea typeface="DejaVu Sans"/>
              </a:rPr>
              <a:t>Παρθένο Δάσος Πεντέλης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1081800" y="6515280"/>
            <a:ext cx="7373880" cy="34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Η φωτιά σε αυτό το παρθένο δάσος θα έχει τεράστιο αντίκτυπο στο μικροκλίμα της Αθήνας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86 - TextBox"/>
          <p:cNvSpPr/>
          <p:nvPr/>
        </p:nvSpPr>
        <p:spPr>
          <a:xfrm>
            <a:off x="325440" y="708120"/>
            <a:ext cx="9565920" cy="8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Στις 27/07/21 ξέσπασε φωτιά σε δάσος κοντά στη Δροσιά.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Η φωτιά κατέστρεψε μέρος αυτού του δάσους, αλλά και σπίτια και αυτοκίνητα στη Ροδόπολη και τη Σταμάτα (ακριβώς δίπλα στη Δροσιά).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20" name="87 - TextBox"/>
          <p:cNvSpPr/>
          <p:nvPr/>
        </p:nvSpPr>
        <p:spPr>
          <a:xfrm>
            <a:off x="253800" y="1636560"/>
            <a:ext cx="9494280" cy="10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Ειδήσεις: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https://www.ekathimerini.com/news/1165321/beekeeper-64-to-go-on-trial-for-causing-stamata-fire</a:t>
            </a:r>
            <a:r>
              <a:rPr b="0" lang="el-GR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/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1800" spc="-1" strike="noStrike">
              <a:latin typeface="Arial"/>
            </a:endParaRPr>
          </a:p>
        </p:txBody>
      </p:sp>
      <p:sp>
        <p:nvSpPr>
          <p:cNvPr id="121" name="3 - TextBox"/>
          <p:cNvSpPr/>
          <p:nvPr/>
        </p:nvSpPr>
        <p:spPr>
          <a:xfrm>
            <a:off x="896760" y="0"/>
            <a:ext cx="735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Στις ειδήσεις καλοκαίρι 2021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122" name="Picture 4" descr=""/>
          <p:cNvPicPr/>
          <p:nvPr/>
        </p:nvPicPr>
        <p:blipFill>
          <a:blip r:embed="rId3"/>
          <a:stretch/>
        </p:blipFill>
        <p:spPr>
          <a:xfrm>
            <a:off x="539640" y="2565360"/>
            <a:ext cx="2493360" cy="1776240"/>
          </a:xfrm>
          <a:prstGeom prst="rect">
            <a:avLst/>
          </a:prstGeom>
          <a:ln w="9525">
            <a:noFill/>
          </a:ln>
        </p:spPr>
      </p:pic>
      <p:pic>
        <p:nvPicPr>
          <p:cNvPr id="123" name="Picture 5" descr=""/>
          <p:cNvPicPr/>
          <p:nvPr/>
        </p:nvPicPr>
        <p:blipFill>
          <a:blip r:embed="rId4"/>
          <a:stretch/>
        </p:blipFill>
        <p:spPr>
          <a:xfrm>
            <a:off x="4826160" y="2351160"/>
            <a:ext cx="4612680" cy="4298400"/>
          </a:xfrm>
          <a:prstGeom prst="rect">
            <a:avLst/>
          </a:prstGeom>
          <a:ln w="9525">
            <a:noFill/>
          </a:ln>
        </p:spPr>
      </p:pic>
      <p:pic>
        <p:nvPicPr>
          <p:cNvPr id="124" name="Picture 6" descr=""/>
          <p:cNvPicPr/>
          <p:nvPr/>
        </p:nvPicPr>
        <p:blipFill>
          <a:blip r:embed="rId5"/>
          <a:stretch/>
        </p:blipFill>
        <p:spPr>
          <a:xfrm>
            <a:off x="1396800" y="4422600"/>
            <a:ext cx="3228120" cy="30222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2 - Θέση κειμένου"/>
          <p:cNvSpPr/>
          <p:nvPr/>
        </p:nvSpPr>
        <p:spPr>
          <a:xfrm>
            <a:off x="0" y="0"/>
            <a:ext cx="9891360" cy="72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c0504d"/>
                </a:solidFill>
                <a:latin typeface="Arial"/>
                <a:ea typeface="DejaVu Sans"/>
              </a:rPr>
              <a:t>Αεροφωτογραφία UAV από το περιστατικό </a:t>
            </a:r>
            <a:endParaRPr b="0" lang="el-GR" sz="3600" spc="-1" strike="noStrike">
              <a:latin typeface="Arial"/>
            </a:endParaRPr>
          </a:p>
        </p:txBody>
      </p:sp>
      <p:pic>
        <p:nvPicPr>
          <p:cNvPr id="126" name="5 - Εικόνα" descr="Screenshot_20220114_212953.jpg"/>
          <p:cNvPicPr/>
          <p:nvPr/>
        </p:nvPicPr>
        <p:blipFill>
          <a:blip r:embed="rId1"/>
          <a:stretch/>
        </p:blipFill>
        <p:spPr>
          <a:xfrm>
            <a:off x="236520" y="1210680"/>
            <a:ext cx="4511160" cy="2633760"/>
          </a:xfrm>
          <a:prstGeom prst="rect">
            <a:avLst/>
          </a:prstGeom>
          <a:ln w="0">
            <a:noFill/>
          </a:ln>
        </p:spPr>
      </p:pic>
      <p:pic>
        <p:nvPicPr>
          <p:cNvPr id="127" name="6 - Εικόνα" descr="Screenshot_20220114_213304.jpg"/>
          <p:cNvPicPr/>
          <p:nvPr/>
        </p:nvPicPr>
        <p:blipFill>
          <a:blip r:embed="rId2"/>
          <a:stretch/>
        </p:blipFill>
        <p:spPr>
          <a:xfrm>
            <a:off x="5254560" y="1208160"/>
            <a:ext cx="4482000" cy="2565000"/>
          </a:xfrm>
          <a:prstGeom prst="rect">
            <a:avLst/>
          </a:prstGeom>
          <a:ln w="0">
            <a:noFill/>
          </a:ln>
        </p:spPr>
      </p:pic>
      <p:pic>
        <p:nvPicPr>
          <p:cNvPr id="128" name="7 - Εικόνα" descr="Screenshot_20220114_213416.jpg"/>
          <p:cNvPicPr/>
          <p:nvPr/>
        </p:nvPicPr>
        <p:blipFill>
          <a:blip r:embed="rId3"/>
          <a:stretch/>
        </p:blipFill>
        <p:spPr>
          <a:xfrm>
            <a:off x="5268960" y="3994200"/>
            <a:ext cx="4479120" cy="2636280"/>
          </a:xfrm>
          <a:prstGeom prst="rect">
            <a:avLst/>
          </a:prstGeom>
          <a:ln w="0">
            <a:noFill/>
          </a:ln>
        </p:spPr>
      </p:pic>
      <p:pic>
        <p:nvPicPr>
          <p:cNvPr id="129" name="8 - Εικόνα" descr="Screenshot_20220114_212931.jpg"/>
          <p:cNvPicPr/>
          <p:nvPr/>
        </p:nvPicPr>
        <p:blipFill>
          <a:blip r:embed="rId4"/>
          <a:stretch/>
        </p:blipFill>
        <p:spPr>
          <a:xfrm>
            <a:off x="396720" y="4065480"/>
            <a:ext cx="4419720" cy="249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1 - Τίτλος"/>
          <p:cNvSpPr/>
          <p:nvPr/>
        </p:nvSpPr>
        <p:spPr>
          <a:xfrm>
            <a:off x="504000" y="301320"/>
            <a:ext cx="9064800" cy="12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Arial"/>
                <a:ea typeface="DejaVu Sans"/>
              </a:rPr>
              <a:t>Καμένη περιοχή (COPERNICUS SENTINEL 2 ΦΩΤΟΓΡΑΦΙΑ)</a:t>
            </a:r>
            <a:endParaRPr b="0" lang="el-GR" sz="3200" spc="-1" strike="noStrike">
              <a:latin typeface="Arial"/>
            </a:endParaRPr>
          </a:p>
        </p:txBody>
      </p:sp>
      <p:sp>
        <p:nvSpPr>
          <p:cNvPr id="131" name="2 - Θέση κειμένου"/>
          <p:cNvSpPr/>
          <p:nvPr/>
        </p:nvSpPr>
        <p:spPr>
          <a:xfrm>
            <a:off x="0" y="1351080"/>
            <a:ext cx="10073880" cy="56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396720" y="1565280"/>
            <a:ext cx="5168520" cy="2136240"/>
          </a:xfrm>
          <a:prstGeom prst="rect">
            <a:avLst/>
          </a:prstGeom>
          <a:ln w="9525">
            <a:noFill/>
          </a:ln>
        </p:spPr>
      </p:pic>
      <p:pic>
        <p:nvPicPr>
          <p:cNvPr id="133" name="Picture 3" descr=""/>
          <p:cNvPicPr/>
          <p:nvPr/>
        </p:nvPicPr>
        <p:blipFill>
          <a:blip r:embed="rId2"/>
          <a:stretch/>
        </p:blipFill>
        <p:spPr>
          <a:xfrm>
            <a:off x="468360" y="5221440"/>
            <a:ext cx="5578920" cy="2331720"/>
          </a:xfrm>
          <a:prstGeom prst="rect">
            <a:avLst/>
          </a:prstGeom>
          <a:ln w="9525">
            <a:noFill/>
          </a:ln>
        </p:spPr>
      </p:pic>
      <p:pic>
        <p:nvPicPr>
          <p:cNvPr id="134" name="Picture 4" descr=""/>
          <p:cNvPicPr/>
          <p:nvPr/>
        </p:nvPicPr>
        <p:blipFill>
          <a:blip r:embed="rId3"/>
          <a:stretch/>
        </p:blipFill>
        <p:spPr>
          <a:xfrm>
            <a:off x="4785120" y="2637000"/>
            <a:ext cx="5288760" cy="24696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1 - Τίτλος"/>
          <p:cNvSpPr/>
          <p:nvPr/>
        </p:nvSpPr>
        <p:spPr>
          <a:xfrm>
            <a:off x="210600" y="0"/>
            <a:ext cx="10073880" cy="12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c0504d"/>
                </a:solidFill>
                <a:latin typeface="Arial"/>
                <a:ea typeface="DejaVu Sans"/>
              </a:rPr>
              <a:t>  </a:t>
            </a:r>
            <a:r>
              <a:rPr b="1" lang="en-US" sz="3200" spc="-1" strike="noStrike">
                <a:solidFill>
                  <a:srgbClr val="c0504d"/>
                </a:solidFill>
                <a:latin typeface="Arial"/>
                <a:ea typeface="DejaVu Sans"/>
              </a:rPr>
              <a:t>Τρισδιάστατη άποψη του εδάφους της καμένης περιοχής</a:t>
            </a:r>
            <a:endParaRPr b="0" lang="el-GR" sz="3200" spc="-1" strike="noStrike">
              <a:latin typeface="Arial"/>
            </a:endParaRPr>
          </a:p>
        </p:txBody>
      </p:sp>
      <p:sp>
        <p:nvSpPr>
          <p:cNvPr id="136" name="2 - Θέση κειμένου"/>
          <p:cNvSpPr/>
          <p:nvPr/>
        </p:nvSpPr>
        <p:spPr>
          <a:xfrm>
            <a:off x="0" y="1351080"/>
            <a:ext cx="9819720" cy="53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7" name="3 - Εικόνα" descr="τρισδιαστατη απεικονιση περιοχης (1).png"/>
          <p:cNvPicPr/>
          <p:nvPr/>
        </p:nvPicPr>
        <p:blipFill>
          <a:blip r:embed="rId1"/>
          <a:stretch/>
        </p:blipFill>
        <p:spPr>
          <a:xfrm>
            <a:off x="1611360" y="2065320"/>
            <a:ext cx="6276600" cy="396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1 - Τίτλος"/>
          <p:cNvSpPr/>
          <p:nvPr/>
        </p:nvSpPr>
        <p:spPr>
          <a:xfrm>
            <a:off x="504000" y="301320"/>
            <a:ext cx="9064800" cy="12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c0504d"/>
                </a:solidFill>
                <a:latin typeface="Arial"/>
                <a:ea typeface="DejaVu Sans"/>
              </a:rPr>
              <a:t>Earth άποψη της περιοχής από Openstreet και google </a:t>
            </a:r>
            <a:endParaRPr b="0" lang="el-GR" sz="2800" spc="-1" strike="noStrike">
              <a:latin typeface="Arial"/>
            </a:endParaRPr>
          </a:p>
        </p:txBody>
      </p:sp>
      <p:sp>
        <p:nvSpPr>
          <p:cNvPr id="139" name="2 - Θέση κειμένου"/>
          <p:cNvSpPr/>
          <p:nvPr/>
        </p:nvSpPr>
        <p:spPr>
          <a:xfrm>
            <a:off x="0" y="1351080"/>
            <a:ext cx="9819720" cy="55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325440" y="1708200"/>
            <a:ext cx="4641480" cy="2597400"/>
          </a:xfrm>
          <a:prstGeom prst="rect">
            <a:avLst/>
          </a:prstGeom>
          <a:ln w="9525">
            <a:noFill/>
          </a:ln>
        </p:spPr>
      </p:pic>
      <p:pic>
        <p:nvPicPr>
          <p:cNvPr id="141" name="Picture 3" descr=""/>
          <p:cNvPicPr/>
          <p:nvPr/>
        </p:nvPicPr>
        <p:blipFill>
          <a:blip r:embed="rId2"/>
          <a:stretch/>
        </p:blipFill>
        <p:spPr>
          <a:xfrm>
            <a:off x="4754520" y="3922560"/>
            <a:ext cx="4808160" cy="29797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88 - TextBox"/>
          <p:cNvSpPr/>
          <p:nvPr/>
        </p:nvSpPr>
        <p:spPr>
          <a:xfrm>
            <a:off x="0" y="228600"/>
            <a:ext cx="10078200" cy="134388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17375e"/>
                </a:solidFill>
                <a:latin typeface="Arial"/>
                <a:ea typeface="DejaVu Sans"/>
              </a:rPr>
              <a:t>Δορυφορικά δεδομένα του  ανέμου και των ατμοσφαιρικών συνθηκών κατά το περιστατικό της πυρκαγιάς</a:t>
            </a:r>
            <a:endParaRPr b="0" lang="el-GR" sz="3600" spc="-1" strike="noStrike">
              <a:latin typeface="Arial"/>
            </a:endParaRPr>
          </a:p>
        </p:txBody>
      </p:sp>
      <p:pic>
        <p:nvPicPr>
          <p:cNvPr id="143" name="89 - Εικόνα" descr=""/>
          <p:cNvPicPr/>
          <p:nvPr/>
        </p:nvPicPr>
        <p:blipFill>
          <a:blip r:embed="rId1"/>
          <a:stretch/>
        </p:blipFill>
        <p:spPr>
          <a:xfrm>
            <a:off x="360" y="1828800"/>
            <a:ext cx="10072800" cy="4824360"/>
          </a:xfrm>
          <a:prstGeom prst="rect">
            <a:avLst/>
          </a:prstGeom>
          <a:ln w="0">
            <a:noFill/>
          </a:ln>
        </p:spPr>
      </p:pic>
      <p:sp>
        <p:nvSpPr>
          <p:cNvPr id="144" name=""/>
          <p:cNvSpPr/>
          <p:nvPr/>
        </p:nvSpPr>
        <p:spPr>
          <a:xfrm>
            <a:off x="900000" y="6840000"/>
            <a:ext cx="8096760" cy="3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Find the link </a:t>
            </a:r>
            <a:r>
              <a:rPr b="0" lang="el-GR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here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1 - Τίτλος"/>
          <p:cNvSpPr/>
          <p:nvPr/>
        </p:nvSpPr>
        <p:spPr>
          <a:xfrm>
            <a:off x="504000" y="301320"/>
            <a:ext cx="9064800" cy="12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Ο άνεμος και οι ατμοσφαιρικές συνθήκες που επικρατούσαν κατά τη διάρκεια της πυρκαγιάς</a:t>
            </a:r>
            <a:endParaRPr b="0" lang="el-GR" sz="3600" spc="-1" strike="noStrike">
              <a:latin typeface="Arial"/>
            </a:endParaRPr>
          </a:p>
        </p:txBody>
      </p:sp>
      <p:sp>
        <p:nvSpPr>
          <p:cNvPr id="146" name="2 - Θέση κειμένου"/>
          <p:cNvSpPr/>
          <p:nvPr/>
        </p:nvSpPr>
        <p:spPr>
          <a:xfrm>
            <a:off x="0" y="1828800"/>
            <a:ext cx="3279240" cy="6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ΣΤΟΙΧΕΙΑ που καταγράφηκαν από τον τοπικό μετεωρολογικό σταθμό: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147" name="3 - Εικόνα" descr="ανεμοι 27-7-21 Δροσια (1).png"/>
          <p:cNvPicPr/>
          <p:nvPr/>
        </p:nvPicPr>
        <p:blipFill>
          <a:blip r:embed="rId1"/>
          <a:stretch/>
        </p:blipFill>
        <p:spPr>
          <a:xfrm>
            <a:off x="3200400" y="1811160"/>
            <a:ext cx="6855480" cy="527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Application>LibreOffice/7.1.1.2$Windows_X86_64 LibreOffice_project/fe0b08f4af1bacafe4c7ecc87ce55bb426164676</Application>
  <AppVersion>15.0000</AppVersion>
  <Words>453</Words>
  <Paragraphs>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2022-01-07T20:45:12Z</dcterms:created>
  <dc:creator>user</dc:creator>
  <dc:description/>
  <dc:language>el-GR</dc:language>
  <cp:lastModifiedBy/>
  <dcterms:modified xsi:type="dcterms:W3CDTF">2022-05-15T14:15:41Z</dcterms:modified>
  <cp:revision>79</cp:revision>
  <dc:subject/>
  <dc:title>Nature Illustration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Προσαρμογή</vt:lpwstr>
  </property>
  <property fmtid="{D5CDD505-2E9C-101B-9397-08002B2CF9AE}" pid="3" name="Slides">
    <vt:i4>24</vt:i4>
  </property>
</Properties>
</file>