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DA14326-5B28-4396-9EA4-2802272C85C6}">
  <a:tblStyle styleId="{EDA14326-5B28-4396-9EA4-2802272C85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d8d4b67c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d8d4b67c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d8d4b67c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d8d4b67c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be725f2e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be725f2e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c5fb69b6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c5fb69b6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c5fb69b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c5fb69b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d8d4b67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d8d4b67c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e5f65b5f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e5f65b5f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d8d4b67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d8d4b67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c5fb69b6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c5fb69b6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c5fb69b6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c5fb69b6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d8d4b67c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d8d4b67c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c5fb69b6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c5fb69b6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e5f65b5f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e5f65b5f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d2742cd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d2742cd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d8d4b67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d8d4b67c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-cml.github.io/extensions/data/extensions/edu.mit.appinventor.ai.posenet.ai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0150" y="1153400"/>
            <a:ext cx="40590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Μια Εφαρμογή της Τεχνητής Νοημοσύνης στην Ιατρική</a:t>
            </a:r>
            <a:endParaRPr sz="3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401" y="152400"/>
            <a:ext cx="25777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εργαλεία που χρησιμοποιήσαμε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το λογισμικό δημιουργίας app για Android </a:t>
            </a:r>
            <a:r>
              <a:rPr lang="el" b="1">
                <a:solidFill>
                  <a:schemeClr val="dk1"/>
                </a:solidFill>
              </a:rPr>
              <a:t>MIT App Inventor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χρησιμοποιήθηκε η </a:t>
            </a:r>
            <a:r>
              <a:rPr lang="el" b="1">
                <a:solidFill>
                  <a:schemeClr val="dk1"/>
                </a:solidFill>
              </a:rPr>
              <a:t>τεχνολογία Posenet </a:t>
            </a:r>
            <a:r>
              <a:rPr lang="el">
                <a:solidFill>
                  <a:schemeClr val="dk1"/>
                </a:solidFill>
              </a:rPr>
              <a:t>και συγκεκριμένα η επίσημη επέκταση </a:t>
            </a:r>
            <a:r>
              <a:rPr lang="el" sz="1700">
                <a:solidFill>
                  <a:schemeClr val="dk1"/>
                </a:solidFill>
              </a:rPr>
              <a:t>MIT App Inventor Extension</a:t>
            </a:r>
            <a:r>
              <a:rPr lang="el">
                <a:solidFill>
                  <a:schemeClr val="dk1"/>
                </a:solidFill>
              </a:rPr>
              <a:t> </a:t>
            </a:r>
            <a:r>
              <a:rPr lang="el" sz="1700" u="sng">
                <a:solidFill>
                  <a:schemeClr val="hlink"/>
                </a:solidFill>
                <a:hlinkClick r:id="rId3"/>
              </a:rPr>
              <a:t>Posenet.aix</a:t>
            </a:r>
            <a:r>
              <a:rPr lang="el" sz="2400">
                <a:solidFill>
                  <a:schemeClr val="dk1"/>
                </a:solidFill>
              </a:rPr>
              <a:t/>
            </a:r>
            <a:br>
              <a:rPr lang="el" sz="2400">
                <a:solidFill>
                  <a:schemeClr val="dk1"/>
                </a:solidFill>
              </a:rPr>
            </a:br>
            <a:r>
              <a:rPr lang="el" u="sng">
                <a:solidFill>
                  <a:schemeClr val="dk1"/>
                </a:solidFill>
              </a:rPr>
              <a:t>διότι υποστηρίζεται επίσημα από το λογισμικό</a:t>
            </a:r>
            <a:endParaRPr u="sng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η μουσική που ακούγεται παράχθηκε από το δωρεάν ai λογισμικό </a:t>
            </a:r>
            <a:r>
              <a:rPr lang="el" b="1">
                <a:solidFill>
                  <a:schemeClr val="dk1"/>
                </a:solidFill>
              </a:rPr>
              <a:t>Soundful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τα χειροκροτήματα διατίθενται δωρεάν με royalty-free άδεια από την ιστοσελίδα </a:t>
            </a:r>
            <a:r>
              <a:rPr lang="el" b="1">
                <a:solidFill>
                  <a:schemeClr val="dk1"/>
                </a:solidFill>
              </a:rPr>
              <a:t>depositphotos.com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 b="1">
                <a:solidFill>
                  <a:schemeClr val="dk1"/>
                </a:solidFill>
              </a:rPr>
              <a:t>Google Sheets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25" y="768238"/>
            <a:ext cx="184785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τεχνολογία PoseNet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508575" y="1017725"/>
            <a:ext cx="5642700" cy="4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δημιουργήθηκε από ερευνητές της </a:t>
            </a:r>
            <a:r>
              <a:rPr lang="el" sz="1200" u="sng">
                <a:solidFill>
                  <a:schemeClr val="dk1"/>
                </a:solidFill>
              </a:rPr>
              <a:t>Google</a:t>
            </a:r>
            <a:r>
              <a:rPr lang="el" sz="1200">
                <a:solidFill>
                  <a:schemeClr val="dk1"/>
                </a:solidFill>
              </a:rPr>
              <a:t> και χρησιμοποιεί τεχνική </a:t>
            </a:r>
            <a:r>
              <a:rPr lang="el" sz="1200" u="sng">
                <a:solidFill>
                  <a:schemeClr val="dk1"/>
                </a:solidFill>
              </a:rPr>
              <a:t>deep learning</a:t>
            </a:r>
            <a:r>
              <a:rPr lang="el" sz="1200">
                <a:solidFill>
                  <a:schemeClr val="dk1"/>
                </a:solidFill>
              </a:rPr>
              <a:t>, τη μέθοδο A.I. δηλαδή που εκπαιδεύει τους υπολογιστές να επεξεργάζονται δεδομένα με τρόπο που εμπνέεται από τον ανθρώπινο εγκέφαλο (νευρωνικά δίκτυα)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ανοικτό λογισμικό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αναγνωρίζει </a:t>
            </a:r>
            <a:r>
              <a:rPr lang="el" sz="1200" u="sng">
                <a:solidFill>
                  <a:schemeClr val="dk1"/>
                </a:solidFill>
              </a:rPr>
              <a:t>πού είναι η βασικές αρθρώσεις του </a:t>
            </a:r>
            <a:br>
              <a:rPr lang="el" sz="1200" u="sng">
                <a:solidFill>
                  <a:schemeClr val="dk1"/>
                </a:solidFill>
              </a:rPr>
            </a:br>
            <a:r>
              <a:rPr lang="el" sz="1200" u="sng">
                <a:solidFill>
                  <a:schemeClr val="dk1"/>
                </a:solidFill>
              </a:rPr>
              <a:t>σώματος με 17 key-points</a:t>
            </a:r>
            <a:r>
              <a:rPr lang="el" sz="1200">
                <a:solidFill>
                  <a:schemeClr val="dk1"/>
                </a:solidFill>
              </a:rPr>
              <a:t> (σημεία-κλειδιά): </a:t>
            </a:r>
            <a:br>
              <a:rPr lang="el" sz="1200">
                <a:solidFill>
                  <a:schemeClr val="dk1"/>
                </a:solidFill>
              </a:rPr>
            </a:br>
            <a:r>
              <a:rPr lang="el" sz="1200">
                <a:solidFill>
                  <a:schemeClr val="dk1"/>
                </a:solidFill>
              </a:rPr>
              <a:t>5 στο πρόσωπο και 12 στο σώμα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λειτουργεί μέσω τεχνολογιών όρασης υπολογιστή </a:t>
            </a:r>
            <a:br>
              <a:rPr lang="el" sz="1200">
                <a:solidFill>
                  <a:schemeClr val="dk1"/>
                </a:solidFill>
              </a:rPr>
            </a:br>
            <a:r>
              <a:rPr lang="el" sz="1200">
                <a:solidFill>
                  <a:schemeClr val="dk1"/>
                </a:solidFill>
              </a:rPr>
              <a:t>και αλληλεπίδρασης με άνθρωπο, ενώ δε μπορεί </a:t>
            </a:r>
            <a:br>
              <a:rPr lang="el" sz="1200">
                <a:solidFill>
                  <a:schemeClr val="dk1"/>
                </a:solidFill>
              </a:rPr>
            </a:br>
            <a:r>
              <a:rPr lang="el" sz="1200">
                <a:solidFill>
                  <a:schemeClr val="dk1"/>
                </a:solidFill>
              </a:rPr>
              <a:t>να αναγνωρίσει τις ανθρώπινες φιγούρες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 u="sng">
                <a:solidFill>
                  <a:schemeClr val="dk1"/>
                </a:solidFill>
              </a:rPr>
              <a:t>εκπαιδεύεται </a:t>
            </a:r>
            <a:r>
              <a:rPr lang="el" sz="1200">
                <a:solidFill>
                  <a:schemeClr val="dk1"/>
                </a:solidFill>
              </a:rPr>
              <a:t>σε ένα τεράστιο σύνολο δεδομένων που περιλαμβάνει σχολιασμένες εικόνες και βίντεο ανθρώπων σε διάφορες πόζες και </a:t>
            </a:r>
            <a:r>
              <a:rPr lang="el" sz="1200" u="sng">
                <a:solidFill>
                  <a:schemeClr val="dk1"/>
                </a:solidFill>
              </a:rPr>
              <a:t>μαθαίνει τις σχέσεις μεταξύ των διαφορετικών μερών του σώματος και τις διαμορφώσεις τους</a:t>
            </a:r>
            <a:r>
              <a:rPr lang="el" sz="1200">
                <a:solidFill>
                  <a:schemeClr val="dk1"/>
                </a:solidFill>
              </a:rPr>
              <a:t>, </a:t>
            </a:r>
            <a:br>
              <a:rPr lang="el" sz="1200">
                <a:solidFill>
                  <a:schemeClr val="dk1"/>
                </a:solidFill>
              </a:rPr>
            </a:br>
            <a:r>
              <a:rPr lang="el" sz="1200">
                <a:solidFill>
                  <a:schemeClr val="dk1"/>
                </a:solidFill>
              </a:rPr>
              <a:t>επιτρέποντάς του </a:t>
            </a:r>
            <a:r>
              <a:rPr lang="el" sz="1200" u="sng">
                <a:solidFill>
                  <a:schemeClr val="dk1"/>
                </a:solidFill>
              </a:rPr>
              <a:t>να συμπεράνει με ακρίβεια τη στάση ενός ατόμου</a:t>
            </a:r>
            <a:r>
              <a:rPr lang="el" sz="1200">
                <a:solidFill>
                  <a:schemeClr val="dk1"/>
                </a:solidFill>
              </a:rPr>
              <a:t> από μια δεδομένη εικόνα ή καρέ βίντεο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800" y="553800"/>
            <a:ext cx="1641025" cy="16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025" y="2960950"/>
            <a:ext cx="1641025" cy="16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255050"/>
            <a:ext cx="4842900" cy="47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 u="sng">
                <a:solidFill>
                  <a:schemeClr val="dk1"/>
                </a:solidFill>
              </a:rPr>
              <a:t>έχει πολλες χρήσεις</a:t>
            </a:r>
            <a:r>
              <a:rPr lang="el" sz="1200">
                <a:solidFill>
                  <a:schemeClr val="dk1"/>
                </a:solidFill>
              </a:rPr>
              <a:t> ωστόσο χρησιμοποιείται κυρίως για αθλητικούς σκοπούς όπως η σύγχρονη τεχνολογία VAR στο ποδόσφαιρο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πολλοί χαρακτηρίζουν τον αλγόριθμο αυτόν ως η επιστήμη του μέλλοντος διότι οι παραγωγικές του δυνατότητες είναι απεριόριστες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200" b="1" u="sng">
                <a:solidFill>
                  <a:schemeClr val="dk1"/>
                </a:solidFill>
              </a:rPr>
              <a:t>Πιθανές εξελίξεις</a:t>
            </a:r>
            <a:r>
              <a:rPr lang="el" sz="1200" u="sng">
                <a:solidFill>
                  <a:schemeClr val="dk1"/>
                </a:solidFill>
              </a:rPr>
              <a:t> της Τεχνολογίας PoseNet</a:t>
            </a:r>
            <a:r>
              <a:rPr lang="el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σωστές εκτιμήσεις με περισσότερα από ένα άτομα σε ένα frame (καρέ)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εκτίμηση κίνησης σε 3 διαστάσεις (3D)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l" sz="1200">
                <a:solidFill>
                  <a:schemeClr val="dk1"/>
                </a:solidFill>
              </a:rPr>
              <a:t>εκτίμηση κίνησης σε πιο δύσκολες συνθήκες, όπως χαμηλό φωτισμό ή ελλειπή μέρη του σώματος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350" y="2571750"/>
            <a:ext cx="2014650" cy="20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225" y="255050"/>
            <a:ext cx="3172899" cy="19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9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/>
              <a:t>ΣΥΝΟΨIΖΟΝΤΑΣ :</a:t>
            </a:r>
            <a:endParaRPr sz="2400" b="1"/>
          </a:p>
        </p:txBody>
      </p:sp>
      <p:sp>
        <p:nvSpPr>
          <p:cNvPr id="172" name="Google Shape;172;p26"/>
          <p:cNvSpPr txBox="1"/>
          <p:nvPr/>
        </p:nvSpPr>
        <p:spPr>
          <a:xfrm>
            <a:off x="121650" y="838350"/>
            <a:ext cx="8612700" cy="3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★"/>
            </a:pPr>
            <a:r>
              <a:rPr lang="el" b="1">
                <a:solidFill>
                  <a:schemeClr val="dk1"/>
                </a:solidFill>
              </a:rPr>
              <a:t>ασχοληθήκαμε με την ιατρική για να συμβάλλουμε στη βελτίωση της υγείας ανθρώπων που έχουν κινητικά και νευρολογικά προβλήματα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★"/>
            </a:pPr>
            <a:r>
              <a:rPr lang="el" b="1">
                <a:solidFill>
                  <a:schemeClr val="dk1"/>
                </a:solidFill>
              </a:rPr>
              <a:t>χρησιμοποιήσαμε την Τεχνητή Νοημοσύνη </a:t>
            </a:r>
            <a:br>
              <a:rPr lang="el" b="1">
                <a:solidFill>
                  <a:schemeClr val="dk1"/>
                </a:solidFill>
              </a:rPr>
            </a:br>
            <a:r>
              <a:rPr lang="el" b="1">
                <a:solidFill>
                  <a:schemeClr val="dk1"/>
                </a:solidFill>
              </a:rPr>
              <a:t> i) με την τεχνολογία PoseNet για την αναγνώριση των μελών του σώματος και των κινήσεών του</a:t>
            </a: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dk1"/>
                </a:solidFill>
              </a:rPr>
              <a:t>          ii) με τη δημιουργία πρωτότυπης μουσικής</a:t>
            </a: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★"/>
            </a:pPr>
            <a:r>
              <a:rPr lang="el" b="1">
                <a:solidFill>
                  <a:schemeClr val="dk1"/>
                </a:solidFill>
              </a:rPr>
              <a:t>δημιουργήσαμε μια εφαρμογή που ενθαρρύνει τον ασθενή μετατρέποντας τις ασκήσεις βελτίωσης εύρους κίνησης σε μουσικοκινητικό παιχνίδι</a:t>
            </a: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7"/>
          <p:cNvGraphicFramePr/>
          <p:nvPr/>
        </p:nvGraphicFramePr>
        <p:xfrm>
          <a:off x="1950063" y="1066375"/>
          <a:ext cx="5155225" cy="2684272"/>
        </p:xfrm>
        <a:graphic>
          <a:graphicData uri="http://schemas.openxmlformats.org/drawingml/2006/table">
            <a:tbl>
              <a:tblPr>
                <a:noFill/>
                <a:tableStyleId>{EDA14326-5B28-4396-9EA4-2802272C85C6}</a:tableStyleId>
              </a:tblPr>
              <a:tblGrid>
                <a:gridCol w="302275"/>
                <a:gridCol w="2892150"/>
                <a:gridCol w="980400"/>
                <a:gridCol w="980400"/>
              </a:tblGrid>
              <a:tr h="2476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 i="1"/>
                        <a:t>Υπεύθυνη εκπαιδευτικός:</a:t>
                      </a:r>
                      <a:r>
                        <a:rPr lang="el" sz="1200"/>
                        <a:t> Πολυξένη Κωστινούδη, ΠΕ86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2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 b="1"/>
                        <a:t> ΜΕΛΗ </a:t>
                      </a:r>
                      <a:endParaRPr sz="1200" i="1"/>
                    </a:p>
                  </a:txBody>
                  <a:tcPr marL="0" marR="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Τάξη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1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ΑΜΑΛΙΑ ΤΣΑΛΗ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Β’ ΓΕ.Λ.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2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ΓΙΩΡΓΟΣ ΜΠΟΥΓΙΟΥΚΛΗΣ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Β’ Γυμνασίου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3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ΔΙΟΝΥΣΗΣ ΞΗΡΟΓΙΑΝΝΟΠΟΥΛΟΣ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Α’ ΓΕ.Λ.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   4</a:t>
                      </a:r>
                      <a:endParaRPr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ΚΩΝΣΤΑΝΤΙΝΟΣ ΜΕΛΑΧΡΙΔΗΣ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Α’ ΓΕ.Λ.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5</a:t>
                      </a:r>
                      <a:endParaRPr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ΚΩΝΣΤΑΝΤΙΝΟΣ ΜΠΟΥΓΙΟΥΚΛΗΣ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Β’ ΓΕ.Λ.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6</a:t>
                      </a:r>
                      <a:endParaRPr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ΦΙΛΙΠΠΟΣ ΚΥΡΙΑΚΙΔΗΣ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Α’ ΓΕ.Λ.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7</a:t>
                      </a:r>
                      <a:endParaRPr sz="12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ΟΡΕΣΤΗΣ ΒΑΣΙΛΕΙΑΔΗΣ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Β’ ΓΕ.Λ.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526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8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ΓΕΩΡΓΙΟΣ ΚΑΝΤΖΙΟΣ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/>
                        <a:t>Β’ ΓΕ.Λ.</a:t>
                      </a:r>
                      <a:endParaRPr sz="1000"/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1242850" y="192475"/>
            <a:ext cx="63984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/>
              <a:t>Συμμετείχαν οι: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671975" y="1251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Σας ευχαριστούμε για την προσοχή σας!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5962"/>
          <a:stretch/>
        </p:blipFill>
        <p:spPr>
          <a:xfrm>
            <a:off x="347550" y="532550"/>
            <a:ext cx="3229475" cy="3799950"/>
          </a:xfrm>
          <a:prstGeom prst="rect">
            <a:avLst/>
          </a:prstGeom>
          <a:noFill/>
          <a:ln>
            <a:noFill/>
          </a:ln>
          <a:effectLst>
            <a:outerShdw blurRad="142875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29300" y="467575"/>
            <a:ext cx="8285400" cy="162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100">
                <a:solidFill>
                  <a:schemeClr val="dk1"/>
                </a:solidFill>
              </a:rPr>
              <a:t>Ποιοι είμαστε: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chemeClr val="dk1"/>
                </a:solidFill>
              </a:rPr>
              <a:t>Ο Όμιλος Εκπαιδευτικής Ρομποτικής του Γενικού Λυκείου Πεύκων Θεσσαλονίκης - ομάδα P.N.G.R. (Pefka Next Generation Robotics)</a:t>
            </a:r>
            <a:endParaRPr sz="18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25" y="2658975"/>
            <a:ext cx="2376708" cy="13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t="12567" b="16791"/>
          <a:stretch/>
        </p:blipFill>
        <p:spPr>
          <a:xfrm>
            <a:off x="6627475" y="2672950"/>
            <a:ext cx="1499942" cy="13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16244" t="21292" r="19367" b="13373"/>
          <a:stretch/>
        </p:blipFill>
        <p:spPr>
          <a:xfrm>
            <a:off x="2742750" y="2658975"/>
            <a:ext cx="3658502" cy="20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Πώς φτάσαμε στην ιδέα της εφαρμογής μας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27550" y="1017725"/>
            <a:ext cx="8520600" cy="2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Έχοντας την επιθυμία να δημιουργήσουμε ένα καινοτόμο project: 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αναζητήσαμε σχετικές έρευνες, λογισμικά και άλλο υλικό στο διαδίκτυο</a:t>
            </a:r>
            <a:endParaRPr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ήρθαμε σε επαφή με </a:t>
            </a:r>
            <a:r>
              <a:rPr lang="el" u="sng">
                <a:solidFill>
                  <a:schemeClr val="dk1"/>
                </a:solidFill>
              </a:rPr>
              <a:t>ειδικούς</a:t>
            </a:r>
            <a:r>
              <a:rPr lang="el">
                <a:solidFill>
                  <a:schemeClr val="dk1"/>
                </a:solidFill>
              </a:rPr>
              <a:t>, με κύριους εμπνευστές μας: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14150" y="2729025"/>
            <a:ext cx="8719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★"/>
            </a:pPr>
            <a:r>
              <a:rPr lang="el" sz="1800" b="1">
                <a:solidFill>
                  <a:schemeClr val="dk1"/>
                </a:solidFill>
              </a:rPr>
              <a:t>τον κ.Αδάμ Δημήτρη</a:t>
            </a:r>
            <a:r>
              <a:rPr lang="el" sz="1800">
                <a:solidFill>
                  <a:schemeClr val="dk1"/>
                </a:solidFill>
              </a:rPr>
              <a:t>, καθηγητή Σχολής Καλών Τεχνών </a:t>
            </a:r>
            <a:br>
              <a:rPr lang="el" sz="1800">
                <a:solidFill>
                  <a:schemeClr val="dk1"/>
                </a:solidFill>
              </a:rPr>
            </a:br>
            <a:r>
              <a:rPr lang="el" sz="1800">
                <a:solidFill>
                  <a:schemeClr val="dk1"/>
                </a:solidFill>
              </a:rPr>
              <a:t>Α.Π.Θ. και ειδικό σε θέματα μουσικής τεχνολογίας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★"/>
            </a:pPr>
            <a:r>
              <a:rPr lang="el" sz="1800" b="1">
                <a:solidFill>
                  <a:schemeClr val="dk1"/>
                </a:solidFill>
              </a:rPr>
              <a:t>τον κ.Κανδυλάκη Εμμανουήλ</a:t>
            </a:r>
            <a:r>
              <a:rPr lang="el" sz="1800">
                <a:solidFill>
                  <a:schemeClr val="dk1"/>
                </a:solidFill>
              </a:rPr>
              <a:t>,</a:t>
            </a:r>
            <a:r>
              <a:rPr lang="el" sz="1800" b="1">
                <a:solidFill>
                  <a:schemeClr val="dk1"/>
                </a:solidFill>
              </a:rPr>
              <a:t> </a:t>
            </a:r>
            <a:r>
              <a:rPr lang="el" sz="1800">
                <a:solidFill>
                  <a:schemeClr val="dk1"/>
                </a:solidFill>
              </a:rPr>
              <a:t>φυσίατρο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250" y="2501375"/>
            <a:ext cx="1200000" cy="1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48703" t="31587" r="11352" b="27454"/>
          <a:stretch/>
        </p:blipFill>
        <p:spPr>
          <a:xfrm>
            <a:off x="7260100" y="3827925"/>
            <a:ext cx="1369150" cy="12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5" y="978775"/>
            <a:ext cx="2904175" cy="36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41100" y="200925"/>
            <a:ext cx="771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chemeClr val="dk1"/>
                </a:solidFill>
              </a:rPr>
              <a:t>Επίσκεψη στο ιατρείο του φυσιάτρου</a:t>
            </a:r>
            <a:br>
              <a:rPr lang="el" sz="1800" b="1">
                <a:solidFill>
                  <a:schemeClr val="dk1"/>
                </a:solidFill>
              </a:rPr>
            </a:br>
            <a:r>
              <a:rPr lang="el" sz="1800" b="1">
                <a:solidFill>
                  <a:schemeClr val="dk1"/>
                </a:solidFill>
              </a:rPr>
              <a:t>κ.Κανδυλάκη Εμμανουήλ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640700" y="967600"/>
            <a:ext cx="351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323650" y="586000"/>
            <a:ext cx="419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chemeClr val="dk1"/>
                </a:solidFill>
              </a:rPr>
              <a:t>Τι μάθαμε από την επίσκεψή μας: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75125" y="992438"/>
            <a:ext cx="4534500" cy="3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l" sz="1200" b="1"/>
              <a:t>Σύμφωνα με τους ειδικούς γιατρούς, πολλοί ασθενείς με κινητικά ή νευρολογικά προβλήματα </a:t>
            </a:r>
            <a:r>
              <a:rPr lang="el" sz="1200" b="1" i="1"/>
              <a:t>παραμελούν να εκτελούν τις ασκήσεις που τους έχει αναθέσει ο γιατρός τους στο σπίτι</a:t>
            </a:r>
            <a:r>
              <a:rPr lang="el" sz="1200" b="1"/>
              <a:t>, με αποτέλεσμα να επιβαρύνουν την υγεία τους.</a:t>
            </a:r>
            <a:endParaRPr sz="1200" b="1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l" sz="1200" b="1">
                <a:solidFill>
                  <a:schemeClr val="dk1"/>
                </a:solidFill>
              </a:rPr>
              <a:t>Η </a:t>
            </a:r>
            <a:r>
              <a:rPr lang="el" sz="1200" b="1" i="1">
                <a:solidFill>
                  <a:schemeClr val="dk1"/>
                </a:solidFill>
              </a:rPr>
              <a:t>δημιουργία κινήτρου</a:t>
            </a:r>
            <a:r>
              <a:rPr lang="el" sz="1200" b="1">
                <a:solidFill>
                  <a:schemeClr val="dk1"/>
                </a:solidFill>
              </a:rPr>
              <a:t> κρίνεται αναγκαία για τη βελτίωση και την αποκατάσταση της υγείας τους. Επιπρόσθετα, είναι </a:t>
            </a:r>
            <a:r>
              <a:rPr lang="el" sz="1200" b="1" i="1">
                <a:solidFill>
                  <a:schemeClr val="dk1"/>
                </a:solidFill>
              </a:rPr>
              <a:t>δύσκολος</a:t>
            </a:r>
            <a:r>
              <a:rPr lang="el" sz="1200" b="1">
                <a:solidFill>
                  <a:schemeClr val="dk1"/>
                </a:solidFill>
              </a:rPr>
              <a:t> </a:t>
            </a:r>
            <a:r>
              <a:rPr lang="el" sz="1200" b="1" i="1">
                <a:solidFill>
                  <a:schemeClr val="dk1"/>
                </a:solidFill>
              </a:rPr>
              <a:t>ο έλεγχος των ασθενών από τον γιατρό τους,</a:t>
            </a:r>
            <a:r>
              <a:rPr lang="el" sz="1200" b="1">
                <a:solidFill>
                  <a:schemeClr val="dk1"/>
                </a:solidFill>
              </a:rPr>
              <a:t> ως προς την πορεία της θεραπείας τους στο σπίτι.</a:t>
            </a:r>
            <a:r>
              <a:rPr lang="el" sz="1100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3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220"/>
              <a:t>Λάβαμε υπόψη κατά τη δημιουργία της εφαρμογής μας ότι:</a:t>
            </a:r>
            <a:endParaRPr sz="222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46450" y="910575"/>
            <a:ext cx="8520600" cy="4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l" sz="1300">
                <a:solidFill>
                  <a:schemeClr val="dk1"/>
                </a:solidFill>
              </a:rPr>
              <a:t>Οι νέες τεχνολογίες, όπως οι εφαρμογές των κινητών τηλεφώνων και η τεχνητή νοημοσύνη μπορούν να βοηθήσουν στον </a:t>
            </a:r>
            <a:r>
              <a:rPr lang="el" sz="1300" b="1">
                <a:solidFill>
                  <a:schemeClr val="dk1"/>
                </a:solidFill>
              </a:rPr>
              <a:t>τομέα της υγείας</a:t>
            </a:r>
            <a:r>
              <a:rPr lang="el" sz="1300">
                <a:solidFill>
                  <a:schemeClr val="dk1"/>
                </a:solidFill>
              </a:rPr>
              <a:t>, σε συνδυασμό με τη </a:t>
            </a:r>
            <a:r>
              <a:rPr lang="el" sz="1300" u="sng">
                <a:solidFill>
                  <a:schemeClr val="dk1"/>
                </a:solidFill>
              </a:rPr>
              <a:t>δύναμη του παιχνιδιού</a:t>
            </a:r>
            <a:r>
              <a:rPr lang="el" sz="1300">
                <a:solidFill>
                  <a:schemeClr val="dk1"/>
                </a:solidFill>
              </a:rPr>
              <a:t>, </a:t>
            </a:r>
            <a:r>
              <a:rPr lang="el" sz="1300" u="sng">
                <a:solidFill>
                  <a:schemeClr val="dk1"/>
                </a:solidFill>
              </a:rPr>
              <a:t>της μουσικής</a:t>
            </a:r>
            <a:r>
              <a:rPr lang="el" sz="1300">
                <a:solidFill>
                  <a:schemeClr val="dk1"/>
                </a:solidFill>
              </a:rPr>
              <a:t>, </a:t>
            </a:r>
            <a:br>
              <a:rPr lang="el" sz="1300">
                <a:solidFill>
                  <a:schemeClr val="dk1"/>
                </a:solidFill>
              </a:rPr>
            </a:br>
            <a:r>
              <a:rPr lang="el" sz="1300" u="sng">
                <a:solidFill>
                  <a:schemeClr val="dk1"/>
                </a:solidFill>
              </a:rPr>
              <a:t>της επιβράβευσης</a:t>
            </a:r>
            <a:r>
              <a:rPr lang="el" sz="1300">
                <a:solidFill>
                  <a:schemeClr val="dk1"/>
                </a:solidFill>
              </a:rPr>
              <a:t>, </a:t>
            </a:r>
            <a:r>
              <a:rPr lang="el" sz="1300" u="sng">
                <a:solidFill>
                  <a:schemeClr val="dk1"/>
                </a:solidFill>
              </a:rPr>
              <a:t>της διαχείρισης των δεδομένων</a:t>
            </a:r>
            <a:endParaRPr sz="1300" u="sng">
              <a:solidFill>
                <a:schemeClr val="dk1"/>
              </a:solidFill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l" sz="1300">
                <a:solidFill>
                  <a:schemeClr val="dk1"/>
                </a:solidFill>
              </a:rPr>
              <a:t>Ο φυσίατρος μάς πρότεινε να ασχοληθούμε με το Σύνδρομο Παγωμένου Ώμου (Frozen Shoulder) και αποκατάσταση του ώμου με ασκήσεις βελτίωσης εύρους κίνησης, όπως φαίνεται στην εικόνα: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l" sz="1300">
                <a:solidFill>
                  <a:schemeClr val="dk1"/>
                </a:solidFill>
              </a:rPr>
              <a:t>Οι </a:t>
            </a:r>
            <a:r>
              <a:rPr lang="el" sz="1300" b="1">
                <a:solidFill>
                  <a:schemeClr val="dk1"/>
                </a:solidFill>
              </a:rPr>
              <a:t>γιατροί με τους οποίους μιλήσαμε </a:t>
            </a:r>
            <a:br>
              <a:rPr lang="el" sz="1300" b="1">
                <a:solidFill>
                  <a:schemeClr val="dk1"/>
                </a:solidFill>
              </a:rPr>
            </a:br>
            <a:r>
              <a:rPr lang="el" sz="1300" b="1">
                <a:solidFill>
                  <a:schemeClr val="dk1"/>
                </a:solidFill>
              </a:rPr>
              <a:t>είναι θετικοί </a:t>
            </a:r>
            <a:r>
              <a:rPr lang="el" sz="1300">
                <a:solidFill>
                  <a:schemeClr val="dk1"/>
                </a:solidFill>
              </a:rPr>
              <a:t>στη χρήση εφαρμογών που</a:t>
            </a:r>
            <a:br>
              <a:rPr lang="el" sz="1300">
                <a:solidFill>
                  <a:schemeClr val="dk1"/>
                </a:solidFill>
              </a:rPr>
            </a:br>
            <a:r>
              <a:rPr lang="el" sz="1300">
                <a:solidFill>
                  <a:schemeClr val="dk1"/>
                </a:solidFill>
              </a:rPr>
              <a:t>παρέχουν </a:t>
            </a:r>
            <a:r>
              <a:rPr lang="el" sz="1300" b="1">
                <a:solidFill>
                  <a:schemeClr val="dk1"/>
                </a:solidFill>
              </a:rPr>
              <a:t>κίνητρα </a:t>
            </a:r>
            <a:r>
              <a:rPr lang="el" sz="1300">
                <a:solidFill>
                  <a:schemeClr val="dk1"/>
                </a:solidFill>
              </a:rPr>
              <a:t>στους ασθενείς τους </a:t>
            </a:r>
            <a:br>
              <a:rPr lang="el" sz="1300">
                <a:solidFill>
                  <a:schemeClr val="dk1"/>
                </a:solidFill>
              </a:rPr>
            </a:br>
            <a:r>
              <a:rPr lang="el" sz="1300">
                <a:solidFill>
                  <a:schemeClr val="dk1"/>
                </a:solidFill>
              </a:rPr>
              <a:t>αλλά μέχρι τώρα δεν χρησιμοποιούν οι ίδιοι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l" sz="1300">
                <a:solidFill>
                  <a:schemeClr val="dk1"/>
                </a:solidFill>
              </a:rPr>
              <a:t>Ενδιαφέρονται να παρακολουθήσουν </a:t>
            </a:r>
            <a:br>
              <a:rPr lang="el" sz="1300">
                <a:solidFill>
                  <a:schemeClr val="dk1"/>
                </a:solidFill>
              </a:rPr>
            </a:br>
            <a:r>
              <a:rPr lang="el" sz="1300">
                <a:solidFill>
                  <a:schemeClr val="dk1"/>
                </a:solidFill>
              </a:rPr>
              <a:t>τη δουλειά μας και μας επαίνεσαν </a:t>
            </a:r>
            <a:br>
              <a:rPr lang="el" sz="1300">
                <a:solidFill>
                  <a:schemeClr val="dk1"/>
                </a:solidFill>
              </a:rPr>
            </a:br>
            <a:r>
              <a:rPr lang="el" sz="1300">
                <a:solidFill>
                  <a:schemeClr val="dk1"/>
                </a:solidFill>
              </a:rPr>
              <a:t>για την προσπάθεια μας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2132875"/>
            <a:ext cx="3640676" cy="23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70600" y="5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/>
              <a:t>Περιβάλλον </a:t>
            </a:r>
            <a:br>
              <a:rPr lang="el" b="1"/>
            </a:br>
            <a:r>
              <a:rPr lang="el" b="1"/>
              <a:t>της εφαρμογής A.i.D</a:t>
            </a:r>
            <a:endParaRPr b="1"/>
          </a:p>
        </p:txBody>
      </p:sp>
      <p:sp>
        <p:nvSpPr>
          <p:cNvPr id="94" name="Google Shape;94;p18"/>
          <p:cNvSpPr txBox="1"/>
          <p:nvPr/>
        </p:nvSpPr>
        <p:spPr>
          <a:xfrm>
            <a:off x="150975" y="3161125"/>
            <a:ext cx="771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0" y="1525750"/>
            <a:ext cx="2665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Επιλογή άσκησης και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αριθμού επαναλήψεων.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Μόλις επιλεγεί μια άσκηση, το σκορ μηδενίζεται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469550" y="3296400"/>
            <a:ext cx="2611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Ο ασθενής εισάγει το </a:t>
            </a:r>
            <a:r>
              <a:rPr lang="el" sz="1800" b="1">
                <a:solidFill>
                  <a:schemeClr val="dk1"/>
                </a:solidFill>
              </a:rPr>
              <a:t>όνομα </a:t>
            </a:r>
            <a:r>
              <a:rPr lang="el" sz="1800">
                <a:solidFill>
                  <a:schemeClr val="dk1"/>
                </a:solidFill>
              </a:rPr>
              <a:t>του και επιλέγει το </a:t>
            </a:r>
            <a:r>
              <a:rPr lang="el" sz="1800" b="1">
                <a:solidFill>
                  <a:schemeClr val="dk1"/>
                </a:solidFill>
              </a:rPr>
              <a:t>κουμπί </a:t>
            </a:r>
            <a:r>
              <a:rPr lang="el" sz="1800">
                <a:solidFill>
                  <a:schemeClr val="dk1"/>
                </a:solidFill>
              </a:rPr>
              <a:t>για να ενημερώσει τον γιατρό ότι εκτέλεσε τις ασκήσεις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97" name="Google Shape;97;p18"/>
          <p:cNvCxnSpPr/>
          <p:nvPr/>
        </p:nvCxnSpPr>
        <p:spPr>
          <a:xfrm rot="10800000" flipH="1">
            <a:off x="2652125" y="4460400"/>
            <a:ext cx="7902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8"/>
          <p:cNvSpPr txBox="1"/>
          <p:nvPr/>
        </p:nvSpPr>
        <p:spPr>
          <a:xfrm>
            <a:off x="70600" y="3469600"/>
            <a:ext cx="350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Το πεδίο όπου σκανάρεται </a:t>
            </a:r>
            <a:br>
              <a:rPr lang="el" sz="1800">
                <a:solidFill>
                  <a:schemeClr val="dk1"/>
                </a:solidFill>
              </a:rPr>
            </a:br>
            <a:r>
              <a:rPr lang="el" sz="1800">
                <a:solidFill>
                  <a:schemeClr val="dk1"/>
                </a:solidFill>
              </a:rPr>
              <a:t>το σώμα και αναγνωρίζεται από </a:t>
            </a:r>
            <a:br>
              <a:rPr lang="el" sz="1800">
                <a:solidFill>
                  <a:schemeClr val="dk1"/>
                </a:solidFill>
              </a:rPr>
            </a:br>
            <a:r>
              <a:rPr lang="el" sz="1800">
                <a:solidFill>
                  <a:schemeClr val="dk1"/>
                </a:solidFill>
              </a:rPr>
              <a:t>την τεχνολογία Posenet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6174875" y="2507638"/>
            <a:ext cx="280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Οδηγίες για τον χρήστη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13" y="0"/>
            <a:ext cx="231457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8"/>
          <p:cNvCxnSpPr/>
          <p:nvPr/>
        </p:nvCxnSpPr>
        <p:spPr>
          <a:xfrm rot="10800000" flipH="1">
            <a:off x="2424400" y="1312625"/>
            <a:ext cx="1044900" cy="6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8"/>
          <p:cNvCxnSpPr/>
          <p:nvPr/>
        </p:nvCxnSpPr>
        <p:spPr>
          <a:xfrm rot="10800000">
            <a:off x="5451575" y="548975"/>
            <a:ext cx="723300" cy="2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8"/>
          <p:cNvSpPr txBox="1"/>
          <p:nvPr/>
        </p:nvSpPr>
        <p:spPr>
          <a:xfrm>
            <a:off x="5920300" y="56575"/>
            <a:ext cx="2978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το </a:t>
            </a:r>
            <a:r>
              <a:rPr lang="el" sz="1800" b="1">
                <a:solidFill>
                  <a:schemeClr val="dk1"/>
                </a:solidFill>
              </a:rPr>
              <a:t>σκορ </a:t>
            </a:r>
            <a:r>
              <a:rPr lang="el" sz="1800">
                <a:solidFill>
                  <a:schemeClr val="dk1"/>
                </a:solidFill>
              </a:rPr>
              <a:t>της προσπάθειας: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1 σωστή κίνηση=1 πόντος και </a:t>
            </a:r>
            <a:r>
              <a:rPr lang="el" sz="1800" i="1">
                <a:solidFill>
                  <a:schemeClr val="dk1"/>
                </a:solidFill>
              </a:rPr>
              <a:t>μουσική </a:t>
            </a:r>
            <a:r>
              <a:rPr lang="el" sz="1800">
                <a:solidFill>
                  <a:schemeClr val="dk1"/>
                </a:solidFill>
              </a:rPr>
              <a:t>λίγων δευτερολέπτων,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μέχρι να γίνουν όλες οι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επαναλήψεις οπότε ακούγονται </a:t>
            </a:r>
            <a:r>
              <a:rPr lang="el" sz="1800" i="1">
                <a:solidFill>
                  <a:schemeClr val="dk1"/>
                </a:solidFill>
              </a:rPr>
              <a:t>χειροκροτήματα</a:t>
            </a:r>
            <a:endParaRPr sz="1800" i="1">
              <a:solidFill>
                <a:schemeClr val="dk1"/>
              </a:solidFill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 rot="10800000">
            <a:off x="5344650" y="4259175"/>
            <a:ext cx="1151700" cy="18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8"/>
          <p:cNvSpPr txBox="1"/>
          <p:nvPr/>
        </p:nvSpPr>
        <p:spPr>
          <a:xfrm>
            <a:off x="379425" y="4513950"/>
            <a:ext cx="771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chemeClr val="dk1"/>
                </a:solidFill>
              </a:rPr>
              <a:t>Έξοδος </a:t>
            </a:r>
            <a:r>
              <a:rPr lang="el" sz="1800">
                <a:solidFill>
                  <a:schemeClr val="dk1"/>
                </a:solidFill>
              </a:rPr>
              <a:t>από την εφαρμογή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 rot="10800000" flipH="1">
            <a:off x="2638725" y="2960225"/>
            <a:ext cx="1192200" cy="64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8"/>
          <p:cNvCxnSpPr/>
          <p:nvPr/>
        </p:nvCxnSpPr>
        <p:spPr>
          <a:xfrm rot="10800000">
            <a:off x="5438450" y="1057425"/>
            <a:ext cx="834000" cy="16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Βοήθεια πλοήγησης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>
                <a:solidFill>
                  <a:schemeClr val="dk1"/>
                </a:solidFill>
              </a:rPr>
              <a:t>Επιλέγοντας το κουμπί “Οδηγίες”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 ο χρήστης ενημερώνεται 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για τον τρόπο λειτουργίας της εφαρμογής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300" y="109200"/>
            <a:ext cx="2314575" cy="49433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7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Χαρακτηριστικά της εφαρμογής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560425"/>
            <a:ext cx="8520600" cy="46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λειτουργεί σε Λειτουργικό Σύστημα </a:t>
            </a:r>
            <a:r>
              <a:rPr lang="el" b="1">
                <a:solidFill>
                  <a:schemeClr val="dk1"/>
                </a:solidFill>
              </a:rPr>
              <a:t>Android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   απαιτείται καλός </a:t>
            </a:r>
            <a:r>
              <a:rPr lang="el" b="1">
                <a:solidFill>
                  <a:schemeClr val="dk1"/>
                </a:solidFill>
              </a:rPr>
              <a:t>φωτισμός </a:t>
            </a:r>
            <a:r>
              <a:rPr lang="el">
                <a:solidFill>
                  <a:schemeClr val="dk1"/>
                </a:solidFill>
              </a:rPr>
              <a:t>του σώματος για να αναγνωρίσει σωστά τα σημεία του σώματος ο αλγόριθμος Posenet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   δεν πρέπει να υπάρχει πηγή φωτός, 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πχ μια λάμπα, στο πεδίο που σαρώνει 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η κάμερα: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630000" lvl="0" indent="-474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απαιτείται </a:t>
            </a:r>
            <a:r>
              <a:rPr lang="el" b="1">
                <a:solidFill>
                  <a:schemeClr val="dk1"/>
                </a:solidFill>
              </a:rPr>
              <a:t>απόσταση του σώματος από το κινητό</a:t>
            </a:r>
            <a:r>
              <a:rPr lang="el">
                <a:solidFill>
                  <a:schemeClr val="dk1"/>
                </a:solidFill>
              </a:rPr>
              <a:t> πάνω από ένα μέτρο</a:t>
            </a:r>
            <a:endParaRPr>
              <a:solidFill>
                <a:schemeClr val="dk1"/>
              </a:solidFill>
            </a:endParaRPr>
          </a:p>
          <a:p>
            <a:pPr marL="630000" lvl="0" indent="-47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αν η κάμερα δεν σκανάρει και τα δύο χέρια, ο αλγόριθμος δεν ξεχωρίζει το δεξί από το αριστερό χέρι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762950" y="1028238"/>
            <a:ext cx="214200" cy="182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762950" y="1684275"/>
            <a:ext cx="214200" cy="1821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762950" y="3677538"/>
            <a:ext cx="214200" cy="182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198" y="250026"/>
            <a:ext cx="663074" cy="7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125" y="1684263"/>
            <a:ext cx="965275" cy="1993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 rot="10800000" flipH="1">
            <a:off x="4627363" y="2049350"/>
            <a:ext cx="1486800" cy="1446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1"/>
          <p:cNvSpPr/>
          <p:nvPr/>
        </p:nvSpPr>
        <p:spPr>
          <a:xfrm>
            <a:off x="762950" y="4033375"/>
            <a:ext cx="214200" cy="1821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204550" y="644800"/>
            <a:ext cx="8520600" cy="4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0000" lvl="0" indent="-47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δεν πρέπει να υπάρχει άλλος άνθρωπος στο πεδίο σκαναρίσματος, διότι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αναγνωρίζει και το δεύτερο σώμα και δε μπορεί να λειτουργήσει σωστά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   απαιτείται να έχει ο </a:t>
            </a:r>
            <a:r>
              <a:rPr lang="el" b="1">
                <a:solidFill>
                  <a:schemeClr val="dk1"/>
                </a:solidFill>
              </a:rPr>
              <a:t>γιατρός </a:t>
            </a:r>
            <a:r>
              <a:rPr lang="el">
                <a:solidFill>
                  <a:schemeClr val="dk1"/>
                </a:solidFill>
              </a:rPr>
              <a:t>λογαριασμό Google, καθώς τα δεδομένα της εφαρμογής από τον ασθενή τα λαμβάνει σε ένα ορισμένο </a:t>
            </a:r>
            <a:r>
              <a:rPr lang="el" b="1">
                <a:solidFill>
                  <a:schemeClr val="dk1"/>
                </a:solidFill>
              </a:rPr>
              <a:t>Google Sheet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απαιτείται </a:t>
            </a:r>
            <a:r>
              <a:rPr lang="el" b="1">
                <a:solidFill>
                  <a:schemeClr val="dk1"/>
                </a:solidFill>
              </a:rPr>
              <a:t>σύνδεση στο διαδίκτυο </a:t>
            </a:r>
            <a:r>
              <a:rPr lang="el">
                <a:solidFill>
                  <a:schemeClr val="dk1"/>
                </a:solidFill>
              </a:rPr>
              <a:t>μόνο για να σταλούν </a:t>
            </a:r>
            <a:br>
              <a:rPr lang="el">
                <a:solidFill>
                  <a:schemeClr val="dk1"/>
                </a:solidFill>
              </a:rPr>
            </a:br>
            <a:r>
              <a:rPr lang="el">
                <a:solidFill>
                  <a:schemeClr val="dk1"/>
                </a:solidFill>
              </a:rPr>
              <a:t>τα </a:t>
            </a:r>
            <a:r>
              <a:rPr lang="el" b="1">
                <a:solidFill>
                  <a:schemeClr val="dk1"/>
                </a:solidFill>
              </a:rPr>
              <a:t>δεδομένα στον γιατρό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είναι εύχρηστη και απευθύνεται σε </a:t>
            </a:r>
            <a:r>
              <a:rPr lang="el" b="1">
                <a:solidFill>
                  <a:schemeClr val="dk1"/>
                </a:solidFill>
              </a:rPr>
              <a:t>όλους 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>
                <a:solidFill>
                  <a:schemeClr val="dk1"/>
                </a:solidFill>
              </a:rPr>
              <a:t>ονομάζεται </a:t>
            </a:r>
            <a:r>
              <a:rPr lang="el" b="1">
                <a:solidFill>
                  <a:schemeClr val="dk1"/>
                </a:solidFill>
              </a:rPr>
              <a:t>A.i.D</a:t>
            </a:r>
            <a:r>
              <a:rPr lang="el">
                <a:solidFill>
                  <a:schemeClr val="dk1"/>
                </a:solidFill>
              </a:rPr>
              <a:t> από την αγγλική λέξη Aid που σημαίνει “βοηθώ”, με εργαλείο την Τεχνητή Νοημοσύνη (A.I.)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22" descr="Google Sheets: Best practices to prepare your data for publishing in your  dashboard | Klipfolio"/>
          <p:cNvPicPr preferRelativeResize="0"/>
          <p:nvPr/>
        </p:nvPicPr>
        <p:blipFill rotWithShape="1">
          <a:blip r:embed="rId3">
            <a:alphaModFix/>
          </a:blip>
          <a:srcRect l="19137" r="22675"/>
          <a:stretch/>
        </p:blipFill>
        <p:spPr>
          <a:xfrm>
            <a:off x="6918856" y="2288188"/>
            <a:ext cx="1044775" cy="9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311700" y="7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Χαρακτηριστικά της εφαρμογής</a:t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686750" y="771825"/>
            <a:ext cx="214200" cy="1821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686750" y="1739350"/>
            <a:ext cx="214200" cy="182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C9DAF8"/>
      </a:accent3>
      <a:accent4>
        <a:srgbClr val="FFAB40"/>
      </a:accent4>
      <a:accent5>
        <a:srgbClr val="8046A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PresentationFormat>Προβολή στην οθόνη (16:9)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Simple Light</vt:lpstr>
      <vt:lpstr>Διαφάνεια 1</vt:lpstr>
      <vt:lpstr>Διαφάνεια 2</vt:lpstr>
      <vt:lpstr>Πώς φτάσαμε στην ιδέα της εφαρμογής μας</vt:lpstr>
      <vt:lpstr>Διαφάνεια 4</vt:lpstr>
      <vt:lpstr>Λάβαμε υπόψη κατά τη δημιουργία της εφαρμογής μας ότι:</vt:lpstr>
      <vt:lpstr>Περιβάλλον  της εφαρμογής A.i.D</vt:lpstr>
      <vt:lpstr>Βοήθεια πλοήγησης</vt:lpstr>
      <vt:lpstr>Χαρακτηριστικά της εφαρμογής</vt:lpstr>
      <vt:lpstr>Χαρακτηριστικά της εφαρμογής</vt:lpstr>
      <vt:lpstr>Τα εργαλεία που χρησιμοποιήσαμε</vt:lpstr>
      <vt:lpstr>Η τεχνολογία PoseNet</vt:lpstr>
      <vt:lpstr>Διαφάνεια 12</vt:lpstr>
      <vt:lpstr>ΣΥΝΟΨIΖΟΝΤΑΣ :</vt:lpstr>
      <vt:lpstr>Συμμετείχαν οι: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Αριστειδης Εμμανουηλιδης</dc:creator>
  <cp:lastModifiedBy>aepe0</cp:lastModifiedBy>
  <cp:revision>1</cp:revision>
  <dcterms:modified xsi:type="dcterms:W3CDTF">2024-04-11T13:24:01Z</dcterms:modified>
</cp:coreProperties>
</file>